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5"/>
  </p:notesMasterIdLst>
  <p:sldIdLst>
    <p:sldId id="256" r:id="rId2"/>
    <p:sldId id="516" r:id="rId3"/>
    <p:sldId id="515" r:id="rId4"/>
    <p:sldId id="555" r:id="rId5"/>
    <p:sldId id="556" r:id="rId6"/>
    <p:sldId id="631" r:id="rId7"/>
    <p:sldId id="630" r:id="rId8"/>
    <p:sldId id="557" r:id="rId9"/>
    <p:sldId id="571" r:id="rId10"/>
    <p:sldId id="558" r:id="rId11"/>
    <p:sldId id="559" r:id="rId12"/>
    <p:sldId id="560" r:id="rId13"/>
    <p:sldId id="561" r:id="rId14"/>
    <p:sldId id="562" r:id="rId15"/>
    <p:sldId id="563" r:id="rId16"/>
    <p:sldId id="564" r:id="rId17"/>
    <p:sldId id="565" r:id="rId18"/>
    <p:sldId id="566" r:id="rId19"/>
    <p:sldId id="567" r:id="rId20"/>
    <p:sldId id="568" r:id="rId21"/>
    <p:sldId id="569" r:id="rId22"/>
    <p:sldId id="572" r:id="rId23"/>
    <p:sldId id="633" r:id="rId24"/>
    <p:sldId id="574" r:id="rId25"/>
    <p:sldId id="575" r:id="rId26"/>
    <p:sldId id="624" r:id="rId27"/>
    <p:sldId id="625" r:id="rId28"/>
    <p:sldId id="626" r:id="rId29"/>
    <p:sldId id="627" r:id="rId30"/>
    <p:sldId id="578" r:id="rId31"/>
    <p:sldId id="634" r:id="rId32"/>
    <p:sldId id="639" r:id="rId33"/>
    <p:sldId id="640" r:id="rId34"/>
    <p:sldId id="641" r:id="rId35"/>
    <p:sldId id="642" r:id="rId36"/>
    <p:sldId id="643" r:id="rId37"/>
    <p:sldId id="620" r:id="rId38"/>
    <p:sldId id="590" r:id="rId39"/>
    <p:sldId id="644" r:id="rId40"/>
    <p:sldId id="645" r:id="rId41"/>
    <p:sldId id="646" r:id="rId42"/>
    <p:sldId id="621" r:id="rId43"/>
    <p:sldId id="650" r:id="rId44"/>
    <p:sldId id="649" r:id="rId45"/>
    <p:sldId id="648" r:id="rId46"/>
    <p:sldId id="647" r:id="rId47"/>
    <p:sldId id="623" r:id="rId48"/>
    <p:sldId id="651" r:id="rId49"/>
    <p:sldId id="652" r:id="rId50"/>
    <p:sldId id="655" r:id="rId51"/>
    <p:sldId id="656" r:id="rId52"/>
    <p:sldId id="657" r:id="rId53"/>
    <p:sldId id="658" r:id="rId54"/>
    <p:sldId id="659" r:id="rId55"/>
    <p:sldId id="660" r:id="rId56"/>
    <p:sldId id="602" r:id="rId57"/>
    <p:sldId id="604" r:id="rId58"/>
    <p:sldId id="605" r:id="rId59"/>
    <p:sldId id="606" r:id="rId60"/>
    <p:sldId id="635" r:id="rId61"/>
    <p:sldId id="608" r:id="rId62"/>
    <p:sldId id="609" r:id="rId63"/>
    <p:sldId id="610" r:id="rId64"/>
    <p:sldId id="638" r:id="rId65"/>
    <p:sldId id="612" r:id="rId66"/>
    <p:sldId id="613" r:id="rId67"/>
    <p:sldId id="614" r:id="rId68"/>
    <p:sldId id="615" r:id="rId69"/>
    <p:sldId id="616" r:id="rId70"/>
    <p:sldId id="617" r:id="rId71"/>
    <p:sldId id="618" r:id="rId72"/>
    <p:sldId id="619" r:id="rId73"/>
    <p:sldId id="336" r:id="rId7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A00"/>
    <a:srgbClr val="DEB400"/>
    <a:srgbClr val="FFCC00"/>
    <a:srgbClr val="A03030"/>
    <a:srgbClr val="008000"/>
    <a:srgbClr val="0000FF"/>
    <a:srgbClr val="35A03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9" autoAdjust="0"/>
    <p:restoredTop sz="89353" autoAdjust="0"/>
  </p:normalViewPr>
  <p:slideViewPr>
    <p:cSldViewPr snapToGrid="0" snapToObjects="1">
      <p:cViewPr varScale="1">
        <p:scale>
          <a:sx n="100" d="100"/>
          <a:sy n="100" d="100"/>
        </p:scale>
        <p:origin x="174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7/2/2016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7/2/2016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06 – Decision 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59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concepts from: https://blog.udemy.com/python-if-else/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3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/>
              <a:t>statements allow a computer to make choices</a:t>
            </a:r>
          </a:p>
          <a:p>
            <a:pPr lvl="1"/>
            <a:r>
              <a:rPr lang="en-US" sz="3200" dirty="0"/>
              <a:t>Based on </a:t>
            </a:r>
            <a:r>
              <a:rPr lang="en-US" sz="3200" dirty="0" smtClean="0"/>
              <a:t>some </a:t>
            </a:r>
            <a:r>
              <a:rPr lang="en-US" sz="3200" dirty="0"/>
              <a:t>condition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6084" y="3717752"/>
            <a:ext cx="87918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weight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float(input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("How many pounds is your suitcase? "))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weight &gt; 50: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("There is a $25 charge for luggage that heavy.")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("Thank you for your business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00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from Celsius to Fahrenheit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172" y="3717752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(input("What is the Celsius temperature? "))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9/5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temperature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",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 degrees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2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Let’s </a:t>
            </a:r>
            <a:r>
              <a:rPr lang="en-US" altLang="en-US" dirty="0"/>
              <a:t>say we want to modify </a:t>
            </a:r>
            <a:r>
              <a:rPr lang="en-US" altLang="en-US" dirty="0" smtClean="0"/>
              <a:t>the program </a:t>
            </a:r>
            <a:r>
              <a:rPr lang="en-US" altLang="en-US" dirty="0"/>
              <a:t>to print a warning when the weather is </a:t>
            </a:r>
            <a:r>
              <a:rPr lang="en-US" altLang="en-US" dirty="0" smtClean="0"/>
              <a:t>extreme</a:t>
            </a:r>
            <a:endParaRPr lang="en-US" altLang="en-US" dirty="0"/>
          </a:p>
          <a:p>
            <a:pPr lvl="3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Any temperature that is…</a:t>
            </a:r>
          </a:p>
          <a:p>
            <a:pPr lvl="1"/>
            <a:r>
              <a:rPr lang="en-US" altLang="en-US" sz="3200" dirty="0" smtClean="0"/>
              <a:t>Over 90 </a:t>
            </a:r>
            <a:r>
              <a:rPr lang="en-US" altLang="en-US" sz="3200" dirty="0"/>
              <a:t>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</a:t>
            </a:r>
            <a:r>
              <a:rPr lang="en-US" altLang="en-US" sz="2800" dirty="0"/>
              <a:t>a hot </a:t>
            </a:r>
            <a:r>
              <a:rPr lang="en-US" altLang="en-US" sz="2800" dirty="0" smtClean="0"/>
              <a:t>weather </a:t>
            </a:r>
            <a:r>
              <a:rPr lang="en-US" altLang="en-US" sz="2800" dirty="0"/>
              <a:t>warning</a:t>
            </a:r>
          </a:p>
          <a:p>
            <a:pPr lvl="1"/>
            <a:r>
              <a:rPr lang="en-US" altLang="en-US" sz="3200" dirty="0" smtClean="0"/>
              <a:t>Lower </a:t>
            </a:r>
            <a:r>
              <a:rPr lang="en-US" altLang="en-US" sz="3200" dirty="0"/>
              <a:t>than 30 degrees Fahrenheit </a:t>
            </a:r>
            <a:endParaRPr lang="en-US" altLang="en-US" sz="3200" dirty="0" smtClean="0"/>
          </a:p>
          <a:p>
            <a:pPr lvl="2"/>
            <a:r>
              <a:rPr lang="en-US" altLang="en-US" sz="2800" dirty="0" smtClean="0"/>
              <a:t>Will cause a </a:t>
            </a:r>
            <a:r>
              <a:rPr lang="en-US" altLang="en-US" sz="2800" dirty="0"/>
              <a:t>cold weather </a:t>
            </a:r>
            <a:r>
              <a:rPr lang="en-US" altLang="en-US" sz="2800" dirty="0" smtClean="0"/>
              <a:t>warning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7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- Modified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Input: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temperature in degrees Celsius (call it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Process: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Calculate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/>
              <a:t>as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9/5 * </a:t>
            </a:r>
            <a:r>
              <a:rPr lang="en-US" alt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alt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 smtClean="0"/>
              <a:t>Output: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endParaRPr lang="en-US" alt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&gt; </a:t>
            </a:r>
            <a:r>
              <a:rPr lang="en-US" altLang="en-US" sz="2400" dirty="0" smtClean="0"/>
              <a:t>90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Print </a:t>
            </a:r>
            <a:r>
              <a:rPr lang="en-US" altLang="en-US" dirty="0"/>
              <a:t>a heat warning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altLang="en-US" sz="2400" dirty="0" smtClean="0"/>
              <a:t> &lt; 30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Print </a:t>
            </a:r>
            <a:r>
              <a:rPr lang="en-US" altLang="en-US" dirty="0"/>
              <a:t>a cold warning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15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Temperature Example - Modified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This new algorithm has two </a:t>
            </a:r>
            <a:r>
              <a:rPr lang="en-US" altLang="en-US" i="1" dirty="0"/>
              <a:t>decisions</a:t>
            </a:r>
            <a:r>
              <a:rPr lang="en-US" altLang="en-US" dirty="0"/>
              <a:t> at the </a:t>
            </a:r>
            <a:r>
              <a:rPr lang="en-US" altLang="en-US" dirty="0" smtClean="0"/>
              <a:t>end</a:t>
            </a:r>
          </a:p>
          <a:p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indentation indicates that a step should be performed </a:t>
            </a:r>
            <a:r>
              <a:rPr lang="en-US" altLang="en-US" b="1" dirty="0"/>
              <a:t>only</a:t>
            </a:r>
            <a:r>
              <a:rPr lang="en-US" altLang="en-US" dirty="0"/>
              <a:t> if the condition listed in the previous line is </a:t>
            </a:r>
            <a:r>
              <a:rPr lang="en-US" altLang="en-US" dirty="0" smtClean="0"/>
              <a:t>true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85783" y="1808907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Start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83" y="2943691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Input: </a:t>
            </a:r>
            <a:r>
              <a:rPr lang="en-US" sz="2400" dirty="0" err="1" smtClean="0">
                <a:solidFill>
                  <a:schemeClr val="tx1"/>
                </a:solidFill>
              </a:rPr>
              <a:t>celsius</a:t>
            </a:r>
            <a:r>
              <a:rPr lang="en-US" sz="2400" dirty="0" smtClean="0">
                <a:solidFill>
                  <a:schemeClr val="tx1"/>
                </a:solidFill>
              </a:rPr>
              <a:t> temperature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  <a:endCxn id="6" idx="0"/>
          </p:cNvCxnSpPr>
          <p:nvPr/>
        </p:nvCxnSpPr>
        <p:spPr>
          <a:xfrm>
            <a:off x="1549099" y="2546648"/>
            <a:ext cx="0" cy="39704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5783" y="4094712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fahrenheit</a:t>
            </a:r>
            <a:r>
              <a:rPr lang="en-US" sz="2400" dirty="0">
                <a:solidFill>
                  <a:schemeClr val="tx1"/>
                </a:solidFill>
              </a:rPr>
              <a:t> =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9/5 </a:t>
            </a:r>
            <a:r>
              <a:rPr lang="en-US" sz="2400" dirty="0">
                <a:solidFill>
                  <a:schemeClr val="tx1"/>
                </a:solidFill>
              </a:rPr>
              <a:t>* </a:t>
            </a:r>
            <a:r>
              <a:rPr lang="en-US" sz="2400" dirty="0" err="1">
                <a:solidFill>
                  <a:schemeClr val="tx1"/>
                </a:solidFill>
              </a:rPr>
              <a:t>celsius</a:t>
            </a:r>
            <a:r>
              <a:rPr lang="en-US" sz="2400" dirty="0">
                <a:solidFill>
                  <a:schemeClr val="tx1"/>
                </a:solidFill>
              </a:rPr>
              <a:t> + 32</a:t>
            </a:r>
          </a:p>
        </p:txBody>
      </p:sp>
      <p:cxnSp>
        <p:nvCxnSpPr>
          <p:cNvPr id="12" name="Straight Arrow Connector 11"/>
          <p:cNvCxnSpPr>
            <a:stCxn id="6" idx="2"/>
            <a:endCxn id="11" idx="0"/>
          </p:cNvCxnSpPr>
          <p:nvPr/>
        </p:nvCxnSpPr>
        <p:spPr>
          <a:xfrm>
            <a:off x="1549099" y="3681432"/>
            <a:ext cx="0" cy="41328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85783" y="5257767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Print: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err="1" smtClean="0">
                <a:solidFill>
                  <a:schemeClr val="tx1"/>
                </a:solidFill>
              </a:rPr>
              <a:t>fahrenheit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1" idx="2"/>
            <a:endCxn id="14" idx="0"/>
          </p:cNvCxnSpPr>
          <p:nvPr/>
        </p:nvCxnSpPr>
        <p:spPr>
          <a:xfrm>
            <a:off x="1549099" y="4832453"/>
            <a:ext cx="0" cy="4253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3466312" y="1754495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fahrenheit</a:t>
            </a:r>
            <a:r>
              <a:rPr lang="en-US" sz="1600" dirty="0" smtClean="0">
                <a:solidFill>
                  <a:schemeClr val="tx1"/>
                </a:solidFill>
              </a:rPr>
              <a:t> &gt; 90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44891" y="182093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35" idx="1"/>
          </p:cNvCxnSpPr>
          <p:nvPr/>
        </p:nvCxnSpPr>
        <p:spPr>
          <a:xfrm>
            <a:off x="5743928" y="2249832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812415" y="2249831"/>
            <a:ext cx="653897" cy="3376807"/>
            <a:chOff x="2812415" y="2249831"/>
            <a:chExt cx="653897" cy="3376807"/>
          </a:xfrm>
        </p:grpSpPr>
        <p:cxnSp>
          <p:nvCxnSpPr>
            <p:cNvPr id="23" name="Straight Arrow Connector 22"/>
            <p:cNvCxnSpPr>
              <a:endCxn id="17" idx="1"/>
            </p:cNvCxnSpPr>
            <p:nvPr/>
          </p:nvCxnSpPr>
          <p:spPr>
            <a:xfrm>
              <a:off x="3106095" y="2249832"/>
              <a:ext cx="36021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3106095" y="2249831"/>
              <a:ext cx="1" cy="33768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4" idx="3"/>
            </p:cNvCxnSpPr>
            <p:nvPr/>
          </p:nvCxnSpPr>
          <p:spPr>
            <a:xfrm flipH="1">
              <a:off x="2812415" y="5626638"/>
              <a:ext cx="29368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87761" y="2775104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7" idx="2"/>
            <a:endCxn id="40" idx="0"/>
          </p:cNvCxnSpPr>
          <p:nvPr/>
        </p:nvCxnSpPr>
        <p:spPr>
          <a:xfrm>
            <a:off x="4605120" y="2745169"/>
            <a:ext cx="0" cy="85473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535580" y="1880961"/>
            <a:ext cx="1843806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heat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Flowchart: Decision 39"/>
          <p:cNvSpPr/>
          <p:nvPr/>
        </p:nvSpPr>
        <p:spPr>
          <a:xfrm>
            <a:off x="3466312" y="3599908"/>
            <a:ext cx="2277616" cy="990674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fahrenheit</a:t>
            </a:r>
            <a:r>
              <a:rPr lang="en-US" sz="1600" dirty="0" smtClean="0">
                <a:solidFill>
                  <a:schemeClr val="tx1"/>
                </a:solidFill>
              </a:rPr>
              <a:t> &lt; 30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44891" y="3666352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TRUE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0" idx="3"/>
            <a:endCxn id="45" idx="1"/>
          </p:cNvCxnSpPr>
          <p:nvPr/>
        </p:nvCxnSpPr>
        <p:spPr>
          <a:xfrm>
            <a:off x="5743928" y="4095245"/>
            <a:ext cx="791652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535580" y="3726374"/>
            <a:ext cx="1843806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Print a cold warning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0798" y="4564549"/>
            <a:ext cx="1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0" idx="2"/>
            <a:endCxn id="51" idx="0"/>
          </p:cNvCxnSpPr>
          <p:nvPr/>
        </p:nvCxnSpPr>
        <p:spPr>
          <a:xfrm>
            <a:off x="4605120" y="4590582"/>
            <a:ext cx="0" cy="87091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3341804" y="5461492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End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4605120" y="3312561"/>
            <a:ext cx="2852365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5" idx="2"/>
          </p:cNvCxnSpPr>
          <p:nvPr/>
        </p:nvCxnSpPr>
        <p:spPr>
          <a:xfrm>
            <a:off x="7457483" y="2618702"/>
            <a:ext cx="0" cy="693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605120" y="5157441"/>
            <a:ext cx="286159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45" idx="2"/>
          </p:cNvCxnSpPr>
          <p:nvPr/>
        </p:nvCxnSpPr>
        <p:spPr>
          <a:xfrm>
            <a:off x="7457483" y="4464115"/>
            <a:ext cx="1" cy="693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85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4" grpId="0" animBg="1"/>
      <p:bldP spid="17" grpId="0" animBg="1"/>
      <p:bldP spid="18" grpId="0"/>
      <p:bldP spid="31" grpId="0"/>
      <p:bldP spid="35" grpId="0" animBg="1"/>
      <p:bldP spid="40" grpId="0" animBg="1"/>
      <p:bldP spid="43" grpId="0"/>
      <p:bldP spid="45" grpId="0" animBg="1"/>
      <p:bldP spid="48" grpId="0"/>
      <p:bldP spid="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734552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(input("What is the Celsius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temp?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9 / 5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 is ",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" degrees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90: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("It's really hot out there, be careful!")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30: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Brrrrr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Be sure to dress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warmly!")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18677" y="2360868"/>
            <a:ext cx="345989" cy="249533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354135" y="4077730"/>
            <a:ext cx="345989" cy="413533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354136" y="4850131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54135" y="5420010"/>
            <a:ext cx="1693865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5495221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90</a:t>
            </a:r>
            <a:endParaRPr lang="en-US" sz="19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26437" y="5638154"/>
            <a:ext cx="2478437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this level of the code is only executed if </a:t>
            </a:r>
            <a:r>
              <a:rPr lang="en-US" sz="19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9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30</a:t>
            </a:r>
            <a:endParaRPr lang="en-US" sz="19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/>
              <a:t>” Statements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2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Python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statement is used to implement the </a:t>
            </a:r>
            <a:r>
              <a:rPr lang="en-US" dirty="0" smtClean="0"/>
              <a:t>decision</a:t>
            </a:r>
            <a:endParaRPr lang="en-US" dirty="0"/>
          </a:p>
          <a:p>
            <a:pPr lvl="3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&lt;condition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body</a:t>
            </a:r>
            <a:r>
              <a:rPr lang="en-US" dirty="0"/>
              <a:t> is a sequence of one or more statements </a:t>
            </a:r>
            <a:r>
              <a:rPr lang="en-US" u="sng" dirty="0"/>
              <a:t>indented</a:t>
            </a:r>
            <a:r>
              <a:rPr lang="en-US" dirty="0"/>
              <a:t> 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 smtClean="0"/>
              <a:t>heading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6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bit about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/>
              <a:t>More of Python’s operators</a:t>
            </a:r>
          </a:p>
          <a:p>
            <a:pPr lvl="1"/>
            <a:r>
              <a:rPr lang="en-US" dirty="0" smtClean="0"/>
              <a:t>Comparison operators</a:t>
            </a:r>
          </a:p>
          <a:p>
            <a:pPr lvl="1"/>
            <a:r>
              <a:rPr lang="en-US" dirty="0" smtClean="0"/>
              <a:t>Logical operators</a:t>
            </a:r>
          </a:p>
          <a:p>
            <a:r>
              <a:rPr lang="en-US" dirty="0" smtClean="0"/>
              <a:t>LOTS of practice using these operators</a:t>
            </a:r>
          </a:p>
          <a:p>
            <a:pPr lvl="1"/>
            <a:r>
              <a:rPr lang="en-US" dirty="0" smtClean="0"/>
              <a:t>Reinforced order of operations</a:t>
            </a:r>
          </a:p>
          <a:p>
            <a:r>
              <a:rPr lang="en-US" dirty="0" smtClean="0"/>
              <a:t>Boolean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2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” </a:t>
            </a:r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" y="1969364"/>
            <a:ext cx="9034272" cy="4156799"/>
          </a:xfrm>
        </p:spPr>
        <p:txBody>
          <a:bodyPr/>
          <a:lstStyle/>
          <a:p>
            <a:r>
              <a:rPr lang="en-US" dirty="0"/>
              <a:t>The semantics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should be </a:t>
            </a:r>
            <a:r>
              <a:rPr lang="en-US" dirty="0" smtClean="0"/>
              <a:t>clear</a:t>
            </a:r>
            <a:endParaRPr lang="en-US" dirty="0"/>
          </a:p>
          <a:p>
            <a:pPr lvl="1"/>
            <a:r>
              <a:rPr lang="en-US" dirty="0"/>
              <a:t>First, the condition in the heading is </a:t>
            </a:r>
            <a:r>
              <a:rPr lang="en-US" dirty="0" smtClean="0"/>
              <a:t>evaluated</a:t>
            </a:r>
            <a:endParaRPr lang="en-US" dirty="0"/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800" dirty="0" smtClean="0"/>
              <a:t>The </a:t>
            </a:r>
            <a:r>
              <a:rPr lang="en-US" sz="2800" u="sng" dirty="0" smtClean="0"/>
              <a:t>statements </a:t>
            </a:r>
            <a:r>
              <a:rPr lang="en-US" sz="2800" u="sng" dirty="0"/>
              <a:t>in the body </a:t>
            </a:r>
            <a:r>
              <a:rPr lang="en-US" sz="2800" u="sng" dirty="0" smtClean="0"/>
              <a:t>are </a:t>
            </a:r>
            <a:r>
              <a:rPr lang="en-US" sz="2800" u="sng" dirty="0"/>
              <a:t>executed</a:t>
            </a:r>
            <a:r>
              <a:rPr lang="en-US" sz="2800" dirty="0"/>
              <a:t>, and then control passes to the next statement in the program.</a:t>
            </a:r>
          </a:p>
          <a:p>
            <a:pPr lvl="1"/>
            <a:r>
              <a:rPr lang="en-US" dirty="0"/>
              <a:t>If the condition 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alse</a:t>
            </a:r>
          </a:p>
          <a:p>
            <a:pPr lvl="2"/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u="sng" dirty="0"/>
              <a:t>statements in the body are skipped</a:t>
            </a:r>
            <a:r>
              <a:rPr lang="en-US" sz="2800" dirty="0"/>
              <a:t>, and control passes to the next statement in the program.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6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body of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either </a:t>
            </a:r>
            <a:r>
              <a:rPr lang="en-US" u="sng" dirty="0"/>
              <a:t>executes or not </a:t>
            </a:r>
            <a:r>
              <a:rPr lang="en-US" dirty="0"/>
              <a:t>depending on the </a:t>
            </a:r>
            <a:r>
              <a:rPr lang="en-US" dirty="0" smtClean="0"/>
              <a:t>condition</a:t>
            </a:r>
          </a:p>
          <a:p>
            <a:r>
              <a:rPr lang="en-US" dirty="0" smtClean="0"/>
              <a:t>Control </a:t>
            </a:r>
            <a:r>
              <a:rPr lang="en-US" dirty="0"/>
              <a:t>then passes to the next </a:t>
            </a:r>
            <a:r>
              <a:rPr lang="en-US" dirty="0" smtClean="0"/>
              <a:t>(non-body) statement </a:t>
            </a:r>
            <a:r>
              <a:rPr lang="en-US" dirty="0"/>
              <a:t>after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a </a:t>
            </a:r>
            <a:r>
              <a:rPr lang="en-US" i="1" dirty="0"/>
              <a:t>one-way</a:t>
            </a:r>
            <a:r>
              <a:rPr lang="en-US" dirty="0"/>
              <a:t> or </a:t>
            </a:r>
            <a:r>
              <a:rPr lang="en-US" i="1" dirty="0"/>
              <a:t>simple</a:t>
            </a:r>
            <a:r>
              <a:rPr lang="en-US" dirty="0"/>
              <a:t> </a:t>
            </a:r>
            <a:r>
              <a:rPr lang="en-US" dirty="0" smtClean="0"/>
              <a:t>decision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9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Practicing Conditions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1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Condition?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a condition look like?</a:t>
            </a:r>
          </a:p>
          <a:p>
            <a:endParaRPr lang="en-US" dirty="0"/>
          </a:p>
          <a:p>
            <a:r>
              <a:rPr lang="en-US" dirty="0"/>
              <a:t>Answer:</a:t>
            </a:r>
          </a:p>
          <a:p>
            <a:pPr lvl="1"/>
            <a:r>
              <a:rPr lang="en-US" sz="3200" dirty="0"/>
              <a:t>All of our comparison (relational) operators </a:t>
            </a:r>
            <a:r>
              <a:rPr lang="en-US" sz="3200" dirty="0" smtClean="0"/>
              <a:t>plus </a:t>
            </a:r>
            <a:r>
              <a:rPr lang="en-US" sz="3200" dirty="0"/>
              <a:t>the logical (Boolean) operators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29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Dangerous Dinosaurs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just been flown to an island where there are a wide variety of </a:t>
            </a:r>
            <a:r>
              <a:rPr lang="en-US" dirty="0" smtClean="0"/>
              <a:t>dinosaurs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are unsure which are dangerous so we have come up with some rules to figure out </a:t>
            </a:r>
            <a:r>
              <a:rPr lang="en-US" dirty="0" smtClean="0"/>
              <a:t>which are </a:t>
            </a:r>
            <a:r>
              <a:rPr lang="en-US" dirty="0"/>
              <a:t>dangerous </a:t>
            </a:r>
            <a:r>
              <a:rPr lang="en-US" dirty="0" smtClean="0"/>
              <a:t>and which are not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6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0000FF"/>
                </a:solidFill>
              </a:rPr>
              <a:t>LIVECODING!!!</a:t>
            </a:r>
            <a:endParaRPr lang="en-US" sz="5400" dirty="0">
              <a:solidFill>
                <a:srgbClr val="0000FF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rules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If the dinosaur has </a:t>
            </a:r>
            <a:r>
              <a:rPr lang="en-US" u="sng" dirty="0"/>
              <a:t>sharp teeth</a:t>
            </a:r>
            <a:r>
              <a:rPr lang="en-US" dirty="0"/>
              <a:t>, it is dangerous</a:t>
            </a:r>
          </a:p>
          <a:p>
            <a:pPr lvl="1"/>
            <a:r>
              <a:rPr lang="en-US" dirty="0"/>
              <a:t>If the dinosaur is </a:t>
            </a:r>
            <a:r>
              <a:rPr lang="en-US" u="sng" dirty="0"/>
              <a:t>behind a large wall</a:t>
            </a:r>
            <a:r>
              <a:rPr lang="en-US" dirty="0"/>
              <a:t>, it is </a:t>
            </a:r>
            <a:r>
              <a:rPr lang="en-US" b="1" dirty="0"/>
              <a:t>not</a:t>
            </a:r>
            <a:r>
              <a:rPr lang="en-US" dirty="0"/>
              <a:t> dangerous</a:t>
            </a:r>
          </a:p>
          <a:p>
            <a:pPr lvl="1"/>
            <a:r>
              <a:rPr lang="en-US" dirty="0"/>
              <a:t>If the dinosaur is </a:t>
            </a:r>
            <a:r>
              <a:rPr lang="en-US" u="sng" dirty="0"/>
              <a:t>walking on two legs</a:t>
            </a:r>
            <a:r>
              <a:rPr lang="en-US" dirty="0"/>
              <a:t>, it is dangerous</a:t>
            </a:r>
          </a:p>
          <a:p>
            <a:pPr lvl="1"/>
            <a:r>
              <a:rPr lang="en-US" dirty="0"/>
              <a:t>If the dinosaur has </a:t>
            </a:r>
            <a:r>
              <a:rPr lang="en-US" u="sng" dirty="0"/>
              <a:t>sharp claws </a:t>
            </a:r>
            <a:r>
              <a:rPr lang="en-US" b="1" u="sng" dirty="0"/>
              <a:t>and</a:t>
            </a:r>
            <a:r>
              <a:rPr lang="en-US" u="sng" dirty="0"/>
              <a:t> a beak</a:t>
            </a:r>
            <a:r>
              <a:rPr lang="en-US" dirty="0"/>
              <a:t>, it is dangerous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 -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reasonable variables for this code?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sharp teeth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behind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large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wall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walking 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on two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legs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sharp claws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for	has beak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966200" cy="4156799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print("Welcome to the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DinoCheck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1.0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("Please answer 'True' or 'False' for each question")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 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Does the dinosaur have sharp teeth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 ("Is the dinosaur behind a large wall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input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("Is the dinosaur walking on two legs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 ("Does the dinosaur have sharp claws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 ("Does the dinosaur have a beak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"True":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with sharp teeth!")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safe, the dinosaur is behind a big wall!")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"True"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who walks on two legs!")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True") and (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"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True"):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with sharp claws and a beak!")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print("Good luck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81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Dinosaurs Example v2 -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969364"/>
            <a:ext cx="8966200" cy="4156799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print("Welcome to the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DinoCheck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1.0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("Please answer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'0' (no)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'1' (yes) for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 question")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("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Does the dinosaur have sharp teeth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("Is the dinosaur behind a large wall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("Is the dinosaur walking on two legs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("Does the dinosaur have sharp claws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("Does the dinosaur have a beak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")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isSharp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with sharp teeth!")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isWalled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are safe, the dinosaur is behind a big wall!")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isBiped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who walks on two legs!")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isClawed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</a:t>
            </a:r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isBeaked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sz="16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print("Be careful of a dinosaur with sharp claws and a beak!")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print("Good luck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956301" y="1933040"/>
            <a:ext cx="233746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changes are in blue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Python, a two-way decision can be implemented by attaching an else clause onto 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clause.</a:t>
            </a:r>
          </a:p>
          <a:p>
            <a:r>
              <a:rPr lang="en-US" dirty="0"/>
              <a:t>This is called an if-else statement: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907048" y="4272182"/>
            <a:ext cx="413446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&lt;condition&gt;: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&lt;statements&gt;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&lt;statements&gt;</a:t>
            </a:r>
          </a:p>
        </p:txBody>
      </p:sp>
    </p:spTree>
    <p:extLst>
      <p:ext uri="{BB962C8B-B14F-4D97-AF65-F5344CB8AC3E}">
        <p14:creationId xmlns:p14="http://schemas.microsoft.com/office/powerpoint/2010/main" val="102957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Python Handles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if-else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first encounters this structure,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</a:t>
            </a:r>
            <a:r>
              <a:rPr lang="en-US" dirty="0"/>
              <a:t>first evaluates the condition. </a:t>
            </a:r>
          </a:p>
          <a:p>
            <a:pPr lvl="1"/>
            <a:r>
              <a:rPr lang="en-US" dirty="0"/>
              <a:t>If the condition is </a:t>
            </a:r>
            <a:r>
              <a:rPr lang="en-US" u="sng" dirty="0"/>
              <a:t>true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statements 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 </a:t>
            </a:r>
            <a:r>
              <a:rPr lang="en-US" dirty="0"/>
              <a:t>are executed. </a:t>
            </a:r>
          </a:p>
          <a:p>
            <a:pPr lvl="1"/>
            <a:r>
              <a:rPr lang="en-US" dirty="0"/>
              <a:t>If the condition is </a:t>
            </a:r>
            <a:r>
              <a:rPr lang="en-US" u="sng" dirty="0"/>
              <a:t>false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statements under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dirty="0"/>
              <a:t>are executed. 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either case, the statements following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 </a:t>
            </a:r>
            <a:r>
              <a:rPr lang="en-US" sz="2800" dirty="0"/>
              <a:t>are </a:t>
            </a:r>
            <a:r>
              <a:rPr lang="en-US" sz="2800" dirty="0" smtClean="0"/>
              <a:t>only executed </a:t>
            </a:r>
            <a:r>
              <a:rPr lang="en-US" sz="2800" b="1" dirty="0"/>
              <a:t>after</a:t>
            </a:r>
            <a:r>
              <a:rPr lang="en-US" sz="2800" dirty="0"/>
              <a:t> </a:t>
            </a:r>
            <a:r>
              <a:rPr lang="en-US" sz="2800" dirty="0" smtClean="0"/>
              <a:t>one of </a:t>
            </a:r>
            <a:br>
              <a:rPr lang="en-US" sz="2800" dirty="0" smtClean="0"/>
            </a:br>
            <a:r>
              <a:rPr lang="en-US" sz="2800" dirty="0" smtClean="0"/>
              <a:t>the sets </a:t>
            </a:r>
            <a:r>
              <a:rPr lang="en-US" sz="2800" dirty="0"/>
              <a:t>of statements are executed.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1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condition1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execute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code1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              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execute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code2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/>
              <a:t>Only</a:t>
            </a:r>
            <a:r>
              <a:rPr lang="en-US" dirty="0" smtClean="0"/>
              <a:t> execute code1 if condition1 is </a:t>
            </a:r>
            <a:r>
              <a:rPr lang="en-US" u="sng" dirty="0" smtClean="0"/>
              <a:t>True</a:t>
            </a:r>
          </a:p>
          <a:p>
            <a:r>
              <a:rPr lang="en-US" dirty="0" smtClean="0"/>
              <a:t>If condition1 is </a:t>
            </a:r>
            <a:r>
              <a:rPr lang="en-US" u="sng" dirty="0" smtClean="0"/>
              <a:t>not True</a:t>
            </a:r>
            <a:r>
              <a:rPr lang="en-US" dirty="0" smtClean="0"/>
              <a:t>, run code2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04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sz="2800" dirty="0"/>
              <a:t>Each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/>
              <a:t>statement must close with a colon (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800" dirty="0"/>
              <a:t>)</a:t>
            </a:r>
          </a:p>
          <a:p>
            <a:endParaRPr lang="en-US" sz="2800" dirty="0" smtClean="0"/>
          </a:p>
          <a:p>
            <a:r>
              <a:rPr lang="en-US" sz="2800" dirty="0" smtClean="0"/>
              <a:t>Code in the body (that is executed as part of the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r>
              <a:rPr lang="en-US" sz="2800" dirty="0" smtClean="0"/>
              <a:t>statement) must be indented</a:t>
            </a:r>
          </a:p>
          <a:p>
            <a:pPr lvl="1"/>
            <a:r>
              <a:rPr lang="en-US" dirty="0" smtClean="0"/>
              <a:t>By four spaces</a:t>
            </a:r>
          </a:p>
          <a:p>
            <a:pPr lvl="1"/>
            <a:r>
              <a:rPr lang="en-US" dirty="0" smtClean="0"/>
              <a:t>Hitting the “Tab” key in many editors (including </a:t>
            </a:r>
            <a:r>
              <a:rPr lang="en-US" dirty="0" err="1" smtClean="0"/>
              <a:t>emacs</a:t>
            </a:r>
            <a:r>
              <a:rPr lang="en-US" dirty="0" smtClean="0"/>
              <a:t>) will automatically indent it by four 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 = 5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 &gt; 5: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print("X is larger than five!")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print("X is 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less than 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equal to five!")</a:t>
            </a: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5" name="Left Bracket 4"/>
          <p:cNvSpPr/>
          <p:nvPr/>
        </p:nvSpPr>
        <p:spPr>
          <a:xfrm>
            <a:off x="864973" y="2388971"/>
            <a:ext cx="345989" cy="173380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1573427" y="32558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1573426" y="412277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Two-Way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969364"/>
            <a:ext cx="8863584" cy="4156799"/>
          </a:xfrm>
        </p:spPr>
        <p:txBody>
          <a:bodyPr/>
          <a:lstStyle/>
          <a:p>
            <a:pPr marL="0" indent="0">
              <a:buNone/>
            </a:pP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(input("Enter a number</a:t>
            </a:r>
            <a:r>
              <a:rPr lang="en-US" sz="2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"))</a:t>
            </a: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% 2 == 0: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print("Your number is even.")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print("Your number is odd.")</a:t>
            </a:r>
          </a:p>
          <a:p>
            <a:pPr marL="0" indent="0">
              <a:buNone/>
            </a:pPr>
            <a:r>
              <a:rPr lang="en-US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7" name="Left Bracket 6"/>
          <p:cNvSpPr/>
          <p:nvPr/>
        </p:nvSpPr>
        <p:spPr>
          <a:xfrm>
            <a:off x="864971" y="2387226"/>
            <a:ext cx="345989" cy="2122990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1598138" y="3692664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1598137" y="451021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3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Multi-Way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26364"/>
            <a:ext cx="9144000" cy="1143000"/>
          </a:xfrm>
        </p:spPr>
        <p:txBody>
          <a:bodyPr/>
          <a:lstStyle/>
          <a:p>
            <a:r>
              <a:rPr lang="en-US" dirty="0" smtClean="0"/>
              <a:t>Bigger (and Better) Decision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7881" cy="4156799"/>
          </a:xfrm>
        </p:spPr>
        <p:txBody>
          <a:bodyPr/>
          <a:lstStyle/>
          <a:p>
            <a:r>
              <a:rPr lang="en-US" dirty="0" smtClean="0"/>
              <a:t>One-Way and Two-Way structures are useful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But what if we have to check multiple </a:t>
            </a:r>
            <a:br>
              <a:rPr lang="en-US" dirty="0" smtClean="0"/>
            </a:br>
            <a:r>
              <a:rPr lang="en-US" dirty="0" smtClean="0"/>
              <a:t>exclusive conditions?</a:t>
            </a:r>
          </a:p>
          <a:p>
            <a:pPr lvl="1"/>
            <a:r>
              <a:rPr lang="en-US" i="1" dirty="0" smtClean="0"/>
              <a:t>Exclusive</a:t>
            </a:r>
            <a:r>
              <a:rPr lang="en-US" dirty="0" smtClean="0"/>
              <a:t> conditions do not overlap with each other</a:t>
            </a:r>
          </a:p>
          <a:p>
            <a:pPr lvl="1"/>
            <a:r>
              <a:rPr lang="en-US" i="1" dirty="0" smtClean="0"/>
              <a:t>e.g.</a:t>
            </a:r>
            <a:r>
              <a:rPr lang="en-US" dirty="0" smtClean="0"/>
              <a:t>, Value of a playing card, letter grade in a class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What could we use?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&lt;condition1&gt;: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case1 statements&gt;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&lt;condition2&gt;: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case2 statements&gt;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&lt;condition3&gt;: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case3 statements&gt;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possible "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statements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 statements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07676" y="5154194"/>
            <a:ext cx="3015048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“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800" dirty="0" smtClean="0">
                <a:latin typeface="+mj-lt"/>
                <a:cs typeface="Courier New" panose="02070309020205020404" pitchFamily="49" charset="0"/>
              </a:rPr>
              <a:t>” statement is optional</a:t>
            </a:r>
            <a:endParaRPr lang="en-US" sz="28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69308" y="5273507"/>
            <a:ext cx="4238368" cy="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98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Understand decision structures</a:t>
            </a:r>
          </a:p>
          <a:p>
            <a:pPr lvl="1"/>
            <a:r>
              <a:rPr lang="en-US" dirty="0" smtClean="0"/>
              <a:t>One-way</a:t>
            </a:r>
            <a:r>
              <a:rPr lang="en-US" dirty="0"/>
              <a:t>, two-way, and multi-way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,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dirty="0"/>
              <a:t> statements</a:t>
            </a:r>
          </a:p>
          <a:p>
            <a:r>
              <a:rPr lang="en-US" dirty="0" smtClean="0"/>
              <a:t>Review control </a:t>
            </a:r>
            <a:r>
              <a:rPr lang="en-US" dirty="0"/>
              <a:t>structures </a:t>
            </a:r>
            <a:r>
              <a:rPr lang="en-US" dirty="0" smtClean="0"/>
              <a:t>&amp; conditional </a:t>
            </a:r>
            <a:r>
              <a:rPr lang="en-US" dirty="0"/>
              <a:t>operators</a:t>
            </a:r>
          </a:p>
          <a:p>
            <a:r>
              <a:rPr lang="en-US" dirty="0" smtClean="0"/>
              <a:t>More practice using </a:t>
            </a:r>
            <a:r>
              <a:rPr lang="en-US" dirty="0"/>
              <a:t>the </a:t>
            </a:r>
            <a:r>
              <a:rPr lang="en-US" dirty="0" smtClean="0"/>
              <a:t>Boolean </a:t>
            </a:r>
            <a:r>
              <a:rPr lang="en-US" dirty="0"/>
              <a:t>data type</a:t>
            </a:r>
          </a:p>
          <a:p>
            <a:r>
              <a:rPr lang="en-US" dirty="0" smtClean="0"/>
              <a:t>Learn how to implement algorithms </a:t>
            </a:r>
            <a:br>
              <a:rPr lang="en-US" dirty="0" smtClean="0"/>
            </a:br>
            <a:r>
              <a:rPr lang="en-US" dirty="0" smtClean="0"/>
              <a:t>using decision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pretend that a mean </a:t>
            </a:r>
            <a:r>
              <a:rPr lang="en-US" dirty="0" err="1" smtClean="0"/>
              <a:t>CompSci</a:t>
            </a:r>
            <a:r>
              <a:rPr lang="en-US" dirty="0" smtClean="0"/>
              <a:t> </a:t>
            </a:r>
            <a:r>
              <a:rPr lang="en-US" dirty="0"/>
              <a:t>professor gives a five-point attendance quiz at the beginning of every </a:t>
            </a:r>
            <a:r>
              <a:rPr lang="en-US" dirty="0" smtClean="0"/>
              <a:t>class</a:t>
            </a:r>
            <a:endParaRPr lang="en-US" dirty="0"/>
          </a:p>
          <a:p>
            <a:r>
              <a:rPr lang="en-US" dirty="0" smtClean="0"/>
              <a:t>Possible grades </a:t>
            </a:r>
            <a:r>
              <a:rPr lang="en-US" dirty="0"/>
              <a:t>are as </a:t>
            </a:r>
            <a:r>
              <a:rPr lang="en-US" dirty="0" smtClean="0"/>
              <a:t>follows:</a:t>
            </a:r>
          </a:p>
          <a:p>
            <a:pPr marL="457200" lvl="1" indent="0">
              <a:buNone/>
            </a:pPr>
            <a:r>
              <a:rPr lang="en-US" sz="3200" dirty="0" smtClean="0"/>
              <a:t>5 points: A		3 points: C		1 point:   F</a:t>
            </a:r>
            <a:br>
              <a:rPr lang="en-US" sz="3200" dirty="0" smtClean="0"/>
            </a:br>
            <a:r>
              <a:rPr lang="en-US" sz="3200" dirty="0" smtClean="0"/>
              <a:t>4 points: B		2 points: D		0 points: F</a:t>
            </a:r>
          </a:p>
          <a:p>
            <a:r>
              <a:rPr lang="en-US" dirty="0" smtClean="0"/>
              <a:t>What </a:t>
            </a:r>
            <a:r>
              <a:rPr lang="en-US" dirty="0"/>
              <a:t>would the code look 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86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</a:t>
            </a:r>
            <a:r>
              <a:rPr lang="en-US" dirty="0"/>
              <a:t>Selection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score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(“Your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quiz score out of 5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"))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score == 5: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earned an A")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== 4: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earned a B")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==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earned a C")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score ==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earned a 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 failed the quiz")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23" name="Left Bracket 22"/>
          <p:cNvSpPr/>
          <p:nvPr/>
        </p:nvSpPr>
        <p:spPr>
          <a:xfrm>
            <a:off x="1050325" y="2318691"/>
            <a:ext cx="345989" cy="3104882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ket 23"/>
          <p:cNvSpPr/>
          <p:nvPr/>
        </p:nvSpPr>
        <p:spPr>
          <a:xfrm>
            <a:off x="1635211" y="2925717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ket 24"/>
          <p:cNvSpPr/>
          <p:nvPr/>
        </p:nvSpPr>
        <p:spPr>
          <a:xfrm>
            <a:off x="1635211" y="3541014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ket 25"/>
          <p:cNvSpPr/>
          <p:nvPr/>
        </p:nvSpPr>
        <p:spPr>
          <a:xfrm>
            <a:off x="1635210" y="5386502"/>
            <a:ext cx="345989" cy="314081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ket 26"/>
          <p:cNvSpPr/>
          <p:nvPr/>
        </p:nvSpPr>
        <p:spPr>
          <a:xfrm>
            <a:off x="1635210" y="4144312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ket 27"/>
          <p:cNvSpPr/>
          <p:nvPr/>
        </p:nvSpPr>
        <p:spPr>
          <a:xfrm>
            <a:off x="1635209" y="4770591"/>
            <a:ext cx="345989" cy="31741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9696" y="2979740"/>
            <a:ext cx="2596896" cy="240065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these </a:t>
            </a:r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are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five </a:t>
            </a:r>
            <a:b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separate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statements</a:t>
            </a: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-else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one of the five statements </a:t>
            </a:r>
            <a:br>
              <a:rPr lang="en-US" sz="1900" b="1" dirty="0" smtClean="0"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Nested Selection Structures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5524" cy="4156799"/>
          </a:xfrm>
        </p:spPr>
        <p:txBody>
          <a:bodyPr/>
          <a:lstStyle/>
          <a:p>
            <a:r>
              <a:rPr lang="en-US" dirty="0"/>
              <a:t>Up until now, we have only used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single</a:t>
            </a:r>
            <a:r>
              <a:rPr lang="en-US" dirty="0" smtClean="0"/>
              <a:t> </a:t>
            </a:r>
            <a:r>
              <a:rPr lang="en-US" dirty="0"/>
              <a:t>level of decision making</a:t>
            </a:r>
          </a:p>
          <a:p>
            <a:r>
              <a:rPr lang="en-US" dirty="0" smtClean="0"/>
              <a:t>What </a:t>
            </a:r>
            <a:r>
              <a:rPr lang="en-US" dirty="0"/>
              <a:t>if we want to make decisions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within </a:t>
            </a:r>
            <a:r>
              <a:rPr lang="en-US" dirty="0"/>
              <a:t>decisions</a:t>
            </a:r>
            <a:r>
              <a:rPr lang="en-US" dirty="0" smtClean="0"/>
              <a:t>?</a:t>
            </a:r>
          </a:p>
          <a:p>
            <a:pPr lvl="1"/>
            <a:r>
              <a:rPr lang="en-US" sz="2600" i="1" dirty="0" smtClean="0"/>
              <a:t>e.g.</a:t>
            </a:r>
            <a:r>
              <a:rPr lang="en-US" sz="2600" dirty="0" smtClean="0"/>
              <a:t>, ask the user if they have a pet, and if so what kind</a:t>
            </a:r>
          </a:p>
          <a:p>
            <a:pPr lvl="1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/>
              <a:t>they have a pet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sz="2600" dirty="0" smtClean="0"/>
              <a:t>they have a dog, take it for a walk</a:t>
            </a:r>
          </a:p>
          <a:p>
            <a:pPr lvl="2"/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they have a cat, clean the litter box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sz="2600" dirty="0" smtClean="0"/>
              <a:t>clean </a:t>
            </a:r>
            <a:r>
              <a:rPr lang="en-US" sz="2600" dirty="0"/>
              <a:t>the </a:t>
            </a:r>
            <a:r>
              <a:rPr lang="en-US" sz="2600" dirty="0" smtClean="0"/>
              <a:t>cage/stable/tank</a:t>
            </a:r>
            <a:endParaRPr lang="en-US" sz="2600" dirty="0"/>
          </a:p>
          <a:p>
            <a:pPr lvl="2"/>
            <a:endParaRPr lang="en-US" sz="2800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8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Structures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condition1 == 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condition2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codeA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condition3 == True: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codeB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codeC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execute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codeD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13" name="Left Bracket 12"/>
          <p:cNvSpPr/>
          <p:nvPr/>
        </p:nvSpPr>
        <p:spPr>
          <a:xfrm>
            <a:off x="457200" y="1969364"/>
            <a:ext cx="345989" cy="3467609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7030A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1252151" y="2430684"/>
            <a:ext cx="345989" cy="2153674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2108886" y="2879646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35A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1264507" y="5436973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FFC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/>
          <p:cNvSpPr/>
          <p:nvPr/>
        </p:nvSpPr>
        <p:spPr>
          <a:xfrm>
            <a:off x="2108886" y="3703168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rgbClr val="A0303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ket 17"/>
          <p:cNvSpPr/>
          <p:nvPr/>
        </p:nvSpPr>
        <p:spPr>
          <a:xfrm>
            <a:off x="2108886" y="4584358"/>
            <a:ext cx="345989" cy="419608"/>
          </a:xfrm>
          <a:prstGeom prst="leftBracket">
            <a:avLst>
              <a:gd name="adj" fmla="val 0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572805" y="1806689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this is the main level of our program</a:t>
            </a:r>
            <a:b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an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if-else </a:t>
            </a:r>
            <a:r>
              <a:rPr lang="en-US" sz="1900" b="1" dirty="0" smtClean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block</a:t>
            </a:r>
            <a:endParaRPr lang="en-US" sz="1900" b="1" dirty="0">
              <a:solidFill>
                <a:srgbClr val="7030A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805" y="2776185"/>
            <a:ext cx="2328178" cy="9694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this is the next level </a:t>
            </a:r>
            <a:r>
              <a:rPr lang="en-US" sz="1900" b="1" u="sng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inside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the first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an</a:t>
            </a:r>
            <a:r>
              <a:rPr lang="en-US" sz="19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1900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statement</a:t>
            </a:r>
            <a:endParaRPr lang="en-US" sz="1900" b="1" dirty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38446" y="3745681"/>
            <a:ext cx="2596896" cy="210826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+mj-lt"/>
                <a:cs typeface="Courier New" panose="02070309020205020404" pitchFamily="49" charset="0"/>
              </a:rPr>
              <a:t>these three</a:t>
            </a:r>
            <a:r>
              <a:rPr lang="en-US" b="1" dirty="0" smtClean="0">
                <a:solidFill>
                  <a:srgbClr val="0070C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A03030"/>
                </a:solidFill>
                <a:latin typeface="+mj-lt"/>
                <a:cs typeface="Courier New" panose="02070309020205020404" pitchFamily="49" charset="0"/>
              </a:rPr>
              <a:t>are all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ourier New" panose="02070309020205020404" pitchFamily="49" charset="0"/>
              </a:rPr>
              <a:t>separate statements</a:t>
            </a:r>
            <a:endParaRPr lang="en-US" b="1" dirty="0" smtClean="0">
              <a:solidFill>
                <a:srgbClr val="FFCC0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endParaRPr lang="en-US" sz="1900" b="1" dirty="0" smtClean="0">
              <a:solidFill>
                <a:srgbClr val="0070C0"/>
              </a:solidFill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since this is an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-else </a:t>
            </a:r>
            <a:r>
              <a:rPr lang="en-US" sz="1900" b="1" dirty="0" smtClean="0">
                <a:latin typeface="+mj-lt"/>
                <a:cs typeface="Courier New" panose="02070309020205020404" pitchFamily="49" charset="0"/>
              </a:rPr>
              <a:t>block, only one of them will be executed</a:t>
            </a:r>
            <a:endParaRPr lang="en-US" sz="1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24864" y="5131726"/>
            <a:ext cx="2113581" cy="126188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if our first </a:t>
            </a:r>
            <a:r>
              <a:rPr lang="en-US" sz="19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b="1" dirty="0" smtClean="0">
                <a:solidFill>
                  <a:srgbClr val="FFCC00"/>
                </a:solidFill>
                <a:latin typeface="+mj-lt"/>
                <a:cs typeface="Courier New" panose="02070309020205020404" pitchFamily="49" charset="0"/>
              </a:rPr>
              <a:t>statement was false, we would skip right to here</a:t>
            </a:r>
            <a:endParaRPr lang="en-US" sz="1900" b="1" dirty="0">
              <a:solidFill>
                <a:srgbClr val="FFCC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1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81" y="826364"/>
            <a:ext cx="8390238" cy="1143000"/>
          </a:xfrm>
        </p:spPr>
        <p:txBody>
          <a:bodyPr/>
          <a:lstStyle/>
          <a:p>
            <a:r>
              <a:rPr lang="en-US" dirty="0" smtClean="0"/>
              <a:t>Nested Selection Structure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26163" cy="4156799"/>
          </a:xfrm>
        </p:spPr>
        <p:txBody>
          <a:bodyPr/>
          <a:lstStyle/>
          <a:p>
            <a:r>
              <a:rPr lang="en-US" dirty="0"/>
              <a:t>You recently took a part-time job to help pay for your </a:t>
            </a:r>
            <a:r>
              <a:rPr lang="en-US" dirty="0" smtClean="0"/>
              <a:t>student loans at </a:t>
            </a:r>
            <a:r>
              <a:rPr lang="en-US" dirty="0"/>
              <a:t>a local </a:t>
            </a:r>
            <a:r>
              <a:rPr lang="en-US" dirty="0" smtClean="0"/>
              <a:t>cell phone </a:t>
            </a:r>
            <a:r>
              <a:rPr lang="en-US" dirty="0"/>
              <a:t>store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sell at least $1000 worth of phones in a pay period, you get a bonus</a:t>
            </a:r>
          </a:p>
          <a:p>
            <a:pPr lvl="1"/>
            <a:r>
              <a:rPr lang="en-US" sz="3200" dirty="0"/>
              <a:t>Your bonus is 3% if you sold at least 3 iPhones, otherwise your bonus is 2%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7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Selection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969364"/>
            <a:ext cx="9292280" cy="41567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float(input("Please enter your total sales:"))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1000.00: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(input("Enter the number of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iPhones 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:"))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US" sz="17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if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iPhonesSold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 3: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0.03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bonus =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totalSales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0.02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print("Your bonus is $", bonus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 ("Sorry, you do not get a bonus this time.")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92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Example: Max of Three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in Design: Max of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decision </a:t>
            </a:r>
            <a:r>
              <a:rPr lang="en-US" dirty="0"/>
              <a:t>structures, we can solve more complicated programming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However, designing and coding these programs becomes more complicated too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Let’s create an </a:t>
            </a:r>
            <a:r>
              <a:rPr lang="en-US" dirty="0"/>
              <a:t>algorithm to find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largest of three </a:t>
            </a:r>
            <a:r>
              <a:rPr lang="en-US" dirty="0" smtClean="0"/>
              <a:t>numbers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9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of Three: Code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Here’s the “easy” part of our code completed:</a:t>
            </a:r>
            <a:endParaRPr lang="en-US" dirty="0"/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x2, x3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(input("Please enter three values: "))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we need to write the missing code that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sets </a:t>
            </a: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 to the value of the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largest number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largest value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",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max)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22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we’ve </a:t>
            </a:r>
            <a:r>
              <a:rPr lang="en-US" dirty="0" smtClean="0"/>
              <a:t>only seen programs with sequences </a:t>
            </a:r>
            <a:r>
              <a:rPr lang="en-US" dirty="0"/>
              <a:t>of instructions </a:t>
            </a:r>
            <a:endParaRPr lang="en-US" dirty="0" smtClean="0"/>
          </a:p>
          <a:p>
            <a:pPr lvl="1"/>
            <a:r>
              <a:rPr lang="en-US" dirty="0" smtClean="0"/>
              <a:t>This is a fundamental programming concept</a:t>
            </a:r>
          </a:p>
          <a:p>
            <a:pPr lvl="1"/>
            <a:r>
              <a:rPr lang="en-US" dirty="0" smtClean="0"/>
              <a:t>But it’s not enough to solve every problem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need to be able to </a:t>
            </a:r>
            <a:r>
              <a:rPr lang="en-US" dirty="0" smtClean="0"/>
              <a:t>control the flow of</a:t>
            </a:r>
            <a:br>
              <a:rPr lang="en-US" dirty="0" smtClean="0"/>
            </a:br>
            <a:r>
              <a:rPr lang="en-US" dirty="0" smtClean="0"/>
              <a:t>a program to suit particular situations</a:t>
            </a:r>
          </a:p>
          <a:p>
            <a:pPr lvl="1"/>
            <a:r>
              <a:rPr lang="en-US" dirty="0" smtClean="0"/>
              <a:t>What can we use to do that?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61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Compare Each to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87947" cy="4156799"/>
          </a:xfrm>
        </p:spPr>
        <p:txBody>
          <a:bodyPr/>
          <a:lstStyle/>
          <a:p>
            <a:r>
              <a:rPr lang="en-US" dirty="0" smtClean="0"/>
              <a:t>The most obvious solution is to</a:t>
            </a:r>
          </a:p>
          <a:p>
            <a:pPr lvl="1"/>
            <a:r>
              <a:rPr lang="en-US" sz="3200" dirty="0" smtClean="0"/>
              <a:t>Compare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</a:t>
            </a:r>
            <a:r>
              <a:rPr lang="en-US" sz="3200" dirty="0" smtClean="0"/>
              <a:t>to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</a:t>
            </a:r>
            <a:r>
              <a:rPr lang="en-US" sz="3200" dirty="0" smtClean="0"/>
              <a:t>and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</a:t>
            </a:r>
          </a:p>
          <a:p>
            <a:pPr lvl="2"/>
            <a:r>
              <a:rPr lang="en-US" sz="2800" dirty="0" smtClean="0"/>
              <a:t>If True,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 = x1</a:t>
            </a:r>
          </a:p>
          <a:p>
            <a:pPr lvl="1"/>
            <a:r>
              <a:rPr lang="en-US" sz="3200" dirty="0" smtClean="0"/>
              <a:t>Compare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</a:t>
            </a:r>
            <a:r>
              <a:rPr lang="en-US" sz="3200" dirty="0"/>
              <a:t>to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</a:t>
            </a:r>
            <a:r>
              <a:rPr lang="en-US" sz="3200" dirty="0"/>
              <a:t>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x3</a:t>
            </a:r>
          </a:p>
          <a:p>
            <a:pPr lvl="2"/>
            <a:r>
              <a:rPr lang="en-US" sz="2800" dirty="0" smtClean="0"/>
              <a:t>If True,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max = x2</a:t>
            </a:r>
          </a:p>
          <a:p>
            <a:pPr lvl="1"/>
            <a:r>
              <a:rPr lang="en-US" sz="3200" dirty="0" smtClean="0"/>
              <a:t>Otherwise, if both of those are False</a:t>
            </a:r>
          </a:p>
          <a:p>
            <a:pPr lvl="2"/>
            <a:r>
              <a:rPr lang="en-US" sz="2800" dirty="0" smtClean="0"/>
              <a:t>Then set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= x3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1: Sample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50876" cy="4156799"/>
          </a:xfrm>
        </p:spPr>
        <p:txBody>
          <a:bodyPr/>
          <a:lstStyle/>
          <a:p>
            <a:r>
              <a:rPr lang="en-US" dirty="0" smtClean="0"/>
              <a:t>Let’s look at a case where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</a:t>
            </a:r>
            <a:r>
              <a:rPr lang="en-US" dirty="0" smtClean="0"/>
              <a:t>is the largest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x1, x2, x3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(input("Please enter three values: "))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partial code to set determine and set the maximum</a:t>
            </a:r>
            <a:endParaRPr lang="en-US" sz="1800" b="1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x1 &gt;= x2 &gt;= x3: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max = x1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print("The largest value is ", max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Writing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5" y="1969364"/>
            <a:ext cx="8859794" cy="4156799"/>
          </a:xfrm>
        </p:spPr>
        <p:txBody>
          <a:bodyPr/>
          <a:lstStyle/>
          <a:p>
            <a:r>
              <a:rPr lang="en-US" sz="2800" dirty="0" smtClean="0"/>
              <a:t>When writing a decision, there are two critical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Does the condition accurately and correctly </a:t>
            </a:r>
            <a:br>
              <a:rPr lang="en-US" dirty="0" smtClean="0"/>
            </a:br>
            <a:r>
              <a:rPr lang="en-US" dirty="0" smtClean="0"/>
              <a:t>test what we want it to test?</a:t>
            </a:r>
          </a:p>
          <a:p>
            <a:pPr lvl="2"/>
            <a:r>
              <a:rPr lang="en-US" sz="2800" dirty="0" smtClean="0"/>
              <a:t>Are we certain the condition is true </a:t>
            </a:r>
            <a:br>
              <a:rPr lang="en-US" sz="2800" dirty="0" smtClean="0"/>
            </a:br>
            <a:r>
              <a:rPr lang="en-US" sz="2800" dirty="0" smtClean="0"/>
              <a:t>in all cases where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x1 </a:t>
            </a:r>
            <a:r>
              <a:rPr lang="en-US" sz="2800" dirty="0" smtClean="0"/>
              <a:t>is the max?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the condition is true, does the body of the decision perform the correct action?</a:t>
            </a:r>
            <a:endParaRPr lang="en-US" dirty="0"/>
          </a:p>
          <a:p>
            <a:pPr lvl="2"/>
            <a:r>
              <a:rPr lang="en-US" sz="2800" dirty="0" smtClean="0"/>
              <a:t>In our example, if x1 is at least as large </a:t>
            </a:r>
            <a:br>
              <a:rPr lang="en-US" sz="2800" dirty="0" smtClean="0"/>
            </a:br>
            <a:r>
              <a:rPr lang="en-US" sz="2800" dirty="0" smtClean="0"/>
              <a:t>as x2 and x3, then the maximum should be x1.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6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Writing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5" y="1969364"/>
            <a:ext cx="8859794" cy="4156799"/>
          </a:xfrm>
        </p:spPr>
        <p:txBody>
          <a:bodyPr/>
          <a:lstStyle/>
          <a:p>
            <a:r>
              <a:rPr lang="en-US" sz="3600" dirty="0" smtClean="0"/>
              <a:t>When writing a decision, there are two critical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Does the condition accurately and correctly </a:t>
            </a:r>
            <a:br>
              <a:rPr lang="en-US" sz="3200" dirty="0" smtClean="0"/>
            </a:br>
            <a:r>
              <a:rPr lang="en-US" sz="3200" dirty="0" smtClean="0"/>
              <a:t>test what we want it to test?</a:t>
            </a:r>
          </a:p>
          <a:p>
            <a:pPr lvl="2"/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 smtClean="0"/>
              <a:t>When the condition is true, does the body of the decision perform the correct action?</a:t>
            </a:r>
            <a:endParaRPr lang="en-US" sz="3200" dirty="0"/>
          </a:p>
          <a:p>
            <a:pPr lvl="2"/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7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Decisions: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01449" cy="4156799"/>
          </a:xfrm>
        </p:spPr>
        <p:txBody>
          <a:bodyPr/>
          <a:lstStyle/>
          <a:p>
            <a:r>
              <a:rPr lang="en-US" dirty="0" smtClean="0"/>
              <a:t>Is the condition doing what we want it to?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x1 &gt;= x2 &gt;= x3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What is this actually testing?</a:t>
            </a:r>
          </a:p>
          <a:p>
            <a:pPr lvl="1"/>
            <a:r>
              <a:rPr lang="en-US" dirty="0" smtClean="0"/>
              <a:t>What happens 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</a:t>
            </a:r>
            <a:r>
              <a:rPr lang="en-US" dirty="0" smtClean="0"/>
              <a:t>is bigger than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It returns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/>
              <a:t>!  But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vs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doesn’t matter</a:t>
            </a:r>
          </a:p>
          <a:p>
            <a:pPr lvl="1"/>
            <a:r>
              <a:rPr lang="en-US" dirty="0" smtClean="0"/>
              <a:t>Split it into two separate tests: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x1 &gt;= x2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 x2 &gt;=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x3: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3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826364"/>
            <a:ext cx="8526162" cy="1143000"/>
          </a:xfrm>
        </p:spPr>
        <p:txBody>
          <a:bodyPr/>
          <a:lstStyle/>
          <a:p>
            <a:r>
              <a:rPr lang="en-US" dirty="0" smtClean="0"/>
              <a:t>Writing Decisions: Body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body statement doing what is appropriate when the conditional 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35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1: Compare Each to All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Whenever you write a decision, there are two crucial questions:</a:t>
            </a:r>
          </a:p>
          <a:p>
            <a:pPr lvl="1" eaLnBrk="1" hangingPunct="1"/>
            <a:r>
              <a:rPr lang="en-US" altLang="en-US" dirty="0" smtClean="0"/>
              <a:t>When the condition is true, is executing the body of the decision the right action to take?</a:t>
            </a:r>
          </a:p>
          <a:p>
            <a:pPr lvl="2" eaLnBrk="1" hangingPunct="1"/>
            <a:r>
              <a:rPr lang="en-US" altLang="en-US" dirty="0" smtClean="0"/>
              <a:t>x1 is at least as large as x2 and x3, so assigning max to x1 is OK.</a:t>
            </a:r>
          </a:p>
          <a:p>
            <a:pPr lvl="2" eaLnBrk="1" hangingPunct="1"/>
            <a:r>
              <a:rPr lang="en-US" altLang="en-US" dirty="0" smtClean="0"/>
              <a:t>Always pay attention to borderline values!!</a:t>
            </a:r>
          </a:p>
        </p:txBody>
      </p:sp>
    </p:spTree>
    <p:extLst>
      <p:ext uri="{BB962C8B-B14F-4D97-AF65-F5344CB8AC3E}">
        <p14:creationId xmlns:p14="http://schemas.microsoft.com/office/powerpoint/2010/main" val="17193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1: Compare Each to All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We can separate these conditions with </a:t>
            </a:r>
            <a:r>
              <a:rPr lang="en-US" altLang="en-US" sz="2800" i="1" dirty="0" smtClean="0"/>
              <a:t>and</a:t>
            </a:r>
            <a:r>
              <a:rPr lang="en-US" altLang="en-US" sz="2800" dirty="0" smtClean="0"/>
              <a:t>!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if x1 &gt;= x2 and x1 &gt;= x3: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max = x1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elif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x2 &gt;= x1 and x2 &gt;= x3: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max = x2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else: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max = x3</a:t>
            </a:r>
          </a:p>
          <a:p>
            <a:pPr eaLnBrk="1" hangingPunct="1"/>
            <a:r>
              <a:rPr lang="en-US" altLang="en-US" sz="2800" dirty="0" smtClean="0"/>
              <a:t>We’re comparing each possible value against all the others to determine which one is largest.</a:t>
            </a:r>
          </a:p>
        </p:txBody>
      </p:sp>
    </p:spTree>
    <p:extLst>
      <p:ext uri="{BB962C8B-B14F-4D97-AF65-F5344CB8AC3E}">
        <p14:creationId xmlns:p14="http://schemas.microsoft.com/office/powerpoint/2010/main" val="4045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1: Compare Each to All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would happen if we were trying to find the max of five values?</a:t>
            </a:r>
          </a:p>
          <a:p>
            <a:pPr eaLnBrk="1" hangingPunct="1"/>
            <a:r>
              <a:rPr lang="en-US" altLang="en-US" smtClean="0"/>
              <a:t>We would need four Boolean expressions, each consisting of four conditions </a:t>
            </a:r>
            <a:r>
              <a:rPr lang="en-US" altLang="en-US" i="1" smtClean="0"/>
              <a:t>and</a:t>
            </a:r>
            <a:r>
              <a:rPr lang="en-US" altLang="en-US" smtClean="0"/>
              <a:t>ed together.</a:t>
            </a:r>
          </a:p>
          <a:p>
            <a:pPr eaLnBrk="1" hangingPunct="1"/>
            <a:r>
              <a:rPr lang="en-US" altLang="en-US" smtClean="0"/>
              <a:t>Yuck!</a:t>
            </a:r>
          </a:p>
        </p:txBody>
      </p:sp>
    </p:spTree>
    <p:extLst>
      <p:ext uri="{BB962C8B-B14F-4D97-AF65-F5344CB8AC3E}">
        <p14:creationId xmlns:p14="http://schemas.microsoft.com/office/powerpoint/2010/main" val="388705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Strategy 2: Decision Tree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can avoid the redundant tests of the previous algorithm using a </a:t>
            </a:r>
            <a:r>
              <a:rPr lang="en-US" altLang="en-US" i="1" dirty="0" smtClean="0"/>
              <a:t>decision tree</a:t>
            </a:r>
            <a:r>
              <a:rPr lang="en-US" altLang="en-US" dirty="0" smtClean="0"/>
              <a:t> approach.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Suppose we start with </a:t>
            </a:r>
            <a:r>
              <a:rPr lang="en-US" altLang="en-US" b="1" dirty="0" smtClean="0">
                <a:latin typeface="Courier New" panose="02070309020205020404" pitchFamily="49" charset="0"/>
              </a:rPr>
              <a:t>x1 &gt;= x2</a:t>
            </a:r>
            <a:r>
              <a:rPr lang="en-US" altLang="en-US" dirty="0" smtClean="0"/>
              <a:t>. This knocks either </a:t>
            </a:r>
            <a:r>
              <a:rPr lang="en-US" altLang="en-US" b="1" dirty="0" smtClean="0">
                <a:latin typeface="Courier New" panose="02070309020205020404" pitchFamily="49" charset="0"/>
              </a:rPr>
              <a:t>x1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smtClean="0"/>
              <a:t>or </a:t>
            </a:r>
            <a:r>
              <a:rPr lang="en-US" altLang="en-US" b="1" dirty="0" smtClean="0">
                <a:latin typeface="Courier New" panose="02070309020205020404" pitchFamily="49" charset="0"/>
              </a:rPr>
              <a:t>x2</a:t>
            </a:r>
            <a:r>
              <a:rPr lang="en-US" altLang="en-US" dirty="0" smtClean="0"/>
              <a:t> out of contention to be the max.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the condition is true, we need to see which is larger, </a:t>
            </a:r>
            <a:r>
              <a:rPr lang="en-US" altLang="en-US" b="1" dirty="0" smtClean="0">
                <a:latin typeface="Courier New" panose="02070309020205020404" pitchFamily="49" charset="0"/>
              </a:rPr>
              <a:t>x1</a:t>
            </a:r>
            <a:r>
              <a:rPr lang="en-US" altLang="en-US" dirty="0" smtClean="0"/>
              <a:t> or </a:t>
            </a:r>
            <a:r>
              <a:rPr lang="en-US" altLang="en-US" b="1" dirty="0" smtClean="0">
                <a:latin typeface="Courier New" panose="02070309020205020404" pitchFamily="49" charset="0"/>
              </a:rPr>
              <a:t>x3</a:t>
            </a:r>
            <a:r>
              <a:rPr lang="en-US" alt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61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Operators (Review)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6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589274"/>
              </p:ext>
            </p:extLst>
          </p:nvPr>
        </p:nvGraphicFramePr>
        <p:xfrm>
          <a:off x="533400" y="2044700"/>
          <a:ext cx="8269288" cy="4114801"/>
        </p:xfrm>
        <a:graphic>
          <a:graphicData uri="http://schemas.openxmlformats.org/drawingml/2006/table">
            <a:tbl>
              <a:tblPr/>
              <a:tblGrid>
                <a:gridCol w="1625600"/>
                <a:gridCol w="2413000"/>
                <a:gridCol w="423068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Python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30155" y="2693181"/>
            <a:ext cx="2025311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0155" y="3307245"/>
            <a:ext cx="354463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30155" y="3912381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0154" y="4513745"/>
            <a:ext cx="40566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0154" y="5041923"/>
            <a:ext cx="22532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0155" y="5655988"/>
            <a:ext cx="225324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0387" y="2647627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60387" y="3287089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0387" y="3912380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60387" y="4513744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60387" y="5041923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60387" y="5655988"/>
            <a:ext cx="151664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9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Box 145"/>
          <p:cNvSpPr txBox="1"/>
          <p:nvPr/>
        </p:nvSpPr>
        <p:spPr>
          <a:xfrm>
            <a:off x="7425835" y="3419084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02" name="TextBox 101"/>
          <p:cNvSpPr txBox="1"/>
          <p:nvPr/>
        </p:nvSpPr>
        <p:spPr>
          <a:xfrm flipH="1">
            <a:off x="550153" y="341972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144" name="TextBox 143"/>
          <p:cNvSpPr txBox="1"/>
          <p:nvPr/>
        </p:nvSpPr>
        <p:spPr>
          <a:xfrm flipH="1">
            <a:off x="5122153" y="3418693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354427" y="2753001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2654300" y="2750270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2: Decision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60</a:t>
            </a:fld>
            <a:endParaRPr lang="en-US" altLang="en-US"/>
          </a:p>
        </p:txBody>
      </p:sp>
      <p:sp>
        <p:nvSpPr>
          <p:cNvPr id="12" name="Rounded Rectangle 11"/>
          <p:cNvSpPr/>
          <p:nvPr/>
        </p:nvSpPr>
        <p:spPr>
          <a:xfrm>
            <a:off x="3593322" y="1882476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2" idx="2"/>
            <a:endCxn id="14" idx="0"/>
          </p:cNvCxnSpPr>
          <p:nvPr/>
        </p:nvCxnSpPr>
        <p:spPr>
          <a:xfrm>
            <a:off x="4572000" y="2379096"/>
            <a:ext cx="0" cy="3462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lowchart: Decision 13"/>
          <p:cNvSpPr/>
          <p:nvPr/>
        </p:nvSpPr>
        <p:spPr>
          <a:xfrm>
            <a:off x="3689777" y="2725390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x2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858000" y="3055206"/>
            <a:ext cx="0" cy="35832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4" idx="3"/>
          </p:cNvCxnSpPr>
          <p:nvPr/>
        </p:nvCxnSpPr>
        <p:spPr>
          <a:xfrm>
            <a:off x="5454223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51" idx="0"/>
          </p:cNvCxnSpPr>
          <p:nvPr/>
        </p:nvCxnSpPr>
        <p:spPr>
          <a:xfrm>
            <a:off x="2286000" y="3056100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</p:cNvCxnSpPr>
          <p:nvPr/>
        </p:nvCxnSpPr>
        <p:spPr>
          <a:xfrm flipH="1">
            <a:off x="2286000" y="3058833"/>
            <a:ext cx="1403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874221" y="3419888"/>
            <a:ext cx="1133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51" name="Flowchart: Decision 50"/>
          <p:cNvSpPr/>
          <p:nvPr/>
        </p:nvSpPr>
        <p:spPr>
          <a:xfrm>
            <a:off x="1403777" y="3392277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x1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endCxn id="66" idx="0"/>
          </p:cNvCxnSpPr>
          <p:nvPr/>
        </p:nvCxnSpPr>
        <p:spPr>
          <a:xfrm flipH="1">
            <a:off x="3787608" y="3726803"/>
            <a:ext cx="164" cy="31743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3"/>
          </p:cNvCxnSpPr>
          <p:nvPr/>
        </p:nvCxnSpPr>
        <p:spPr>
          <a:xfrm flipV="1">
            <a:off x="3168223" y="3724353"/>
            <a:ext cx="619549" cy="1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Flowchart: Decision 58"/>
          <p:cNvSpPr/>
          <p:nvPr/>
        </p:nvSpPr>
        <p:spPr>
          <a:xfrm>
            <a:off x="5975777" y="3392424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x2 &gt;= x3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223253" y="4044241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351579" y="3728127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59" idx="3"/>
          </p:cNvCxnSpPr>
          <p:nvPr/>
        </p:nvCxnSpPr>
        <p:spPr>
          <a:xfrm>
            <a:off x="7740223" y="3725867"/>
            <a:ext cx="616188" cy="2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5329881" y="3727736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>
            <a:off x="5326521" y="3721608"/>
            <a:ext cx="649256" cy="1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757881" y="3726385"/>
            <a:ext cx="0" cy="33344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51" idx="1"/>
          </p:cNvCxnSpPr>
          <p:nvPr/>
        </p:nvCxnSpPr>
        <p:spPr>
          <a:xfrm flipH="1">
            <a:off x="757881" y="3725720"/>
            <a:ext cx="645896" cy="2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93526" y="4084433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787224" y="4061573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764675" y="4063208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>
            <a:endCxn id="103" idx="2"/>
          </p:cNvCxnSpPr>
          <p:nvPr/>
        </p:nvCxnSpPr>
        <p:spPr>
          <a:xfrm flipV="1">
            <a:off x="757881" y="4581053"/>
            <a:ext cx="0" cy="278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757882" y="485997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66" idx="2"/>
          </p:cNvCxnSpPr>
          <p:nvPr/>
        </p:nvCxnSpPr>
        <p:spPr>
          <a:xfrm flipH="1">
            <a:off x="3787607" y="4540861"/>
            <a:ext cx="1" cy="3218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endCxn id="105" idx="2"/>
          </p:cNvCxnSpPr>
          <p:nvPr/>
        </p:nvCxnSpPr>
        <p:spPr>
          <a:xfrm flipV="1">
            <a:off x="5326520" y="4559828"/>
            <a:ext cx="2510" cy="2902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>
            <a:off x="5326521" y="4850051"/>
            <a:ext cx="302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04" idx="2"/>
          </p:cNvCxnSpPr>
          <p:nvPr/>
        </p:nvCxnSpPr>
        <p:spPr>
          <a:xfrm>
            <a:off x="8351579" y="4558193"/>
            <a:ext cx="4832" cy="294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2261616" y="5327589"/>
            <a:ext cx="457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/>
          <p:nvPr/>
        </p:nvCxnSpPr>
        <p:spPr>
          <a:xfrm>
            <a:off x="2271140" y="4866511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6841466" y="4850884"/>
            <a:ext cx="0" cy="47670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endCxn id="163" idx="0"/>
          </p:cNvCxnSpPr>
          <p:nvPr/>
        </p:nvCxnSpPr>
        <p:spPr>
          <a:xfrm>
            <a:off x="4584700" y="5327589"/>
            <a:ext cx="0" cy="33617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Rounded Rectangle 162"/>
          <p:cNvSpPr/>
          <p:nvPr/>
        </p:nvSpPr>
        <p:spPr>
          <a:xfrm>
            <a:off x="3606022" y="5663766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102" grpId="0"/>
      <p:bldP spid="144" grpId="0"/>
      <p:bldP spid="24" grpId="0"/>
      <p:bldP spid="27" grpId="0"/>
      <p:bldP spid="14" grpId="0" animBg="1"/>
      <p:bldP spid="49" grpId="0"/>
      <p:bldP spid="51" grpId="0" animBg="1"/>
      <p:bldP spid="59" grpId="0" animBg="1"/>
      <p:bldP spid="66" grpId="0" animBg="1"/>
      <p:bldP spid="103" grpId="0" animBg="1"/>
      <p:bldP spid="104" grpId="0" animBg="1"/>
      <p:bldP spid="105" grpId="0" animBg="1"/>
      <p:bldP spid="16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Strategy 2: Decision Tree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 dirty="0" smtClean="0">
                <a:latin typeface="Courier New" panose="02070309020205020404" pitchFamily="49" charset="0"/>
              </a:rPr>
              <a:t>if x1 &gt;= x2: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if x1 &gt;= x3: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   max = x1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else: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   max = x3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else: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if x2 &gt;= x3: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   max = x2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else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r>
              <a:rPr lang="en-US" altLang="en-US" sz="2000" b="1" dirty="0" smtClean="0">
                <a:latin typeface="Courier New" panose="02070309020205020404" pitchFamily="49" charset="0"/>
              </a:rPr>
              <a:t>      max = x3</a:t>
            </a:r>
          </a:p>
        </p:txBody>
      </p:sp>
    </p:spTree>
    <p:extLst>
      <p:ext uri="{BB962C8B-B14F-4D97-AF65-F5344CB8AC3E}">
        <p14:creationId xmlns:p14="http://schemas.microsoft.com/office/powerpoint/2010/main" val="24321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Strategy 2: Decision Tree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This approach makes exactly two comparisons, regardless of the ordering of the original three variables.</a:t>
            </a:r>
          </a:p>
          <a:p>
            <a:pPr eaLnBrk="1" hangingPunct="1"/>
            <a:r>
              <a:rPr lang="en-US" altLang="en-US" dirty="0" smtClean="0"/>
              <a:t>However, this approach is more complicated than the first</a:t>
            </a:r>
          </a:p>
          <a:p>
            <a:pPr lvl="1"/>
            <a:r>
              <a:rPr lang="en-US" altLang="en-US" sz="3200" dirty="0" smtClean="0"/>
              <a:t>To find the max of </a:t>
            </a:r>
            <a:r>
              <a:rPr lang="en-US" altLang="en-US" sz="3200" u="sng" dirty="0" smtClean="0"/>
              <a:t>four</a:t>
            </a:r>
            <a:r>
              <a:rPr lang="en-US" altLang="en-US" sz="3200" dirty="0" smtClean="0"/>
              <a:t> values you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’</a:t>
            </a:r>
            <a:r>
              <a:rPr lang="en-US" altLang="en-US" sz="3200" dirty="0" smtClean="0"/>
              <a:t>d need </a:t>
            </a:r>
            <a:r>
              <a:rPr lang="en-US" altLang="en-US" sz="3200" b="1" dirty="0" smtClean="0">
                <a:latin typeface="Courier New" panose="02070309020205020404" pitchFamily="49" charset="0"/>
              </a:rPr>
              <a:t>if-</a:t>
            </a:r>
            <a:r>
              <a:rPr lang="en-US" altLang="en-US" sz="3200" b="1" dirty="0" err="1" smtClean="0">
                <a:latin typeface="Courier New" panose="02070309020205020404" pitchFamily="49" charset="0"/>
              </a:rPr>
              <a:t>else</a:t>
            </a:r>
            <a:r>
              <a:rPr lang="en-US" altLang="en-US" sz="3200" dirty="0" err="1" smtClean="0"/>
              <a:t>s</a:t>
            </a:r>
            <a:r>
              <a:rPr lang="en-US" altLang="en-US" sz="3200" dirty="0" smtClean="0"/>
              <a:t> nested three levels deep with eight assignment statements.</a:t>
            </a:r>
          </a:p>
        </p:txBody>
      </p:sp>
    </p:spTree>
    <p:extLst>
      <p:ext uri="{BB962C8B-B14F-4D97-AF65-F5344CB8AC3E}">
        <p14:creationId xmlns:p14="http://schemas.microsoft.com/office/powerpoint/2010/main" val="24077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3: Sequential Processing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How would you solve the problem?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could probably look at three numbers and just </a:t>
            </a:r>
            <a:r>
              <a:rPr lang="en-US" altLang="en-US" i="1" dirty="0" smtClean="0"/>
              <a:t>know</a:t>
            </a:r>
            <a:r>
              <a:rPr lang="en-US" altLang="en-US" dirty="0" smtClean="0"/>
              <a:t> which is the largest. But what if you were given a list of a hundred numbers?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One strategy is to scan through the list looking for a big number. When one is found, mark it, and continue looking. If you find a larger value, mark it, erase the previous mark, and continue looking.</a:t>
            </a:r>
          </a:p>
        </p:txBody>
      </p:sp>
    </p:spTree>
    <p:extLst>
      <p:ext uri="{BB962C8B-B14F-4D97-AF65-F5344CB8AC3E}">
        <p14:creationId xmlns:p14="http://schemas.microsoft.com/office/powerpoint/2010/main" val="84222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3: Sequential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64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03648" y="1923522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Start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5" idx="3"/>
            <a:endCxn id="9" idx="1"/>
          </p:cNvCxnSpPr>
          <p:nvPr/>
        </p:nvCxnSpPr>
        <p:spPr>
          <a:xfrm>
            <a:off x="2461004" y="2171832"/>
            <a:ext cx="1108300" cy="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69304" y="1923523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x1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9" idx="2"/>
          </p:cNvCxnSpPr>
          <p:nvPr/>
        </p:nvCxnSpPr>
        <p:spPr>
          <a:xfrm flipH="1">
            <a:off x="4133658" y="2420143"/>
            <a:ext cx="1" cy="33169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owchart: Decision 16"/>
          <p:cNvSpPr/>
          <p:nvPr/>
        </p:nvSpPr>
        <p:spPr>
          <a:xfrm>
            <a:off x="3251435" y="2751836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x2 &gt; max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79453" y="3418721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84267" y="2721011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20" name="Straight Arrow Connector 19"/>
          <p:cNvCxnSpPr>
            <a:endCxn id="33" idx="0"/>
          </p:cNvCxnSpPr>
          <p:nvPr/>
        </p:nvCxnSpPr>
        <p:spPr>
          <a:xfrm>
            <a:off x="6632448" y="3085278"/>
            <a:ext cx="0" cy="48805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38" idx="0"/>
          </p:cNvCxnSpPr>
          <p:nvPr/>
        </p:nvCxnSpPr>
        <p:spPr>
          <a:xfrm>
            <a:off x="4133658" y="3418721"/>
            <a:ext cx="5122" cy="95820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3"/>
          </p:cNvCxnSpPr>
          <p:nvPr/>
        </p:nvCxnSpPr>
        <p:spPr>
          <a:xfrm flipV="1">
            <a:off x="5015881" y="3085278"/>
            <a:ext cx="161656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068093" y="3573332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x2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33" idx="1"/>
          </p:cNvCxnSpPr>
          <p:nvPr/>
        </p:nvCxnSpPr>
        <p:spPr>
          <a:xfrm flipH="1">
            <a:off x="4133659" y="3821642"/>
            <a:ext cx="193443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3256557" y="4376928"/>
            <a:ext cx="1764446" cy="666885"/>
          </a:xfrm>
          <a:prstGeom prst="flowChartDecision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x3 &gt; max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9453" y="5077402"/>
            <a:ext cx="759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FALSE</a:t>
            </a:r>
            <a:endParaRPr lang="en-US" sz="1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89389" y="4346103"/>
            <a:ext cx="87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TRUE</a:t>
            </a:r>
            <a:endParaRPr lang="en-US" sz="1400" b="1" dirty="0"/>
          </a:p>
        </p:txBody>
      </p:sp>
      <p:cxnSp>
        <p:nvCxnSpPr>
          <p:cNvPr id="41" name="Straight Arrow Connector 40"/>
          <p:cNvCxnSpPr>
            <a:endCxn id="44" idx="0"/>
          </p:cNvCxnSpPr>
          <p:nvPr/>
        </p:nvCxnSpPr>
        <p:spPr>
          <a:xfrm flipH="1">
            <a:off x="6637570" y="4698179"/>
            <a:ext cx="1327" cy="50024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2"/>
            <a:endCxn id="48" idx="0"/>
          </p:cNvCxnSpPr>
          <p:nvPr/>
        </p:nvCxnSpPr>
        <p:spPr>
          <a:xfrm>
            <a:off x="4138780" y="5043813"/>
            <a:ext cx="1" cy="759579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3"/>
          </p:cNvCxnSpPr>
          <p:nvPr/>
        </p:nvCxnSpPr>
        <p:spPr>
          <a:xfrm flipV="1">
            <a:off x="5021003" y="4710370"/>
            <a:ext cx="161656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73215" y="5198424"/>
            <a:ext cx="1128709" cy="4966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max = x3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44" idx="1"/>
          </p:cNvCxnSpPr>
          <p:nvPr/>
        </p:nvCxnSpPr>
        <p:spPr>
          <a:xfrm flipH="1">
            <a:off x="4138781" y="5446734"/>
            <a:ext cx="1934434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3160103" y="5803392"/>
            <a:ext cx="1957356" cy="4966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End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1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/>
      <p:bldP spid="19" grpId="0"/>
      <p:bldP spid="33" grpId="0" animBg="1"/>
      <p:bldP spid="38" grpId="0" animBg="1"/>
      <p:bldP spid="39" grpId="0"/>
      <p:bldP spid="40" grpId="0"/>
      <p:bldP spid="44" grpId="0" animBg="1"/>
      <p:bldP spid="4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3: Sequential Processing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This idea can easily be translated into Python.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max = x1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if x2 &gt; max: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    max = x2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if x3 &gt; max: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    max = x3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1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Strategy 3: Sequential Programming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process is repetitive and lends itself to using a loop.</a:t>
            </a:r>
          </a:p>
          <a:p>
            <a:pPr eaLnBrk="1" hangingPunct="1"/>
            <a:r>
              <a:rPr lang="en-US" altLang="en-US" smtClean="0"/>
              <a:t>We prompt the user for a number, we compare it to our current max, if it is larger, we update the max value, repeat.</a:t>
            </a:r>
          </a:p>
        </p:txBody>
      </p:sp>
    </p:spTree>
    <p:extLst>
      <p:ext uri="{BB962C8B-B14F-4D97-AF65-F5344CB8AC3E}">
        <p14:creationId xmlns:p14="http://schemas.microsoft.com/office/powerpoint/2010/main" val="401843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Strategy 3: Sequential Programming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# maxn.py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#    Finds the maximum of a series of numbers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n =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eval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(input("How many numbers are there? "))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# Set max to be the first value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max =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eval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(input("Enter a number &gt;&gt; "))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# Now compare the n-1 successive values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for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in range(n-1):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    x =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eval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(input("Enter a number &gt;&gt; "))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    if x &gt; max: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        max = x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  print("The largest value is", max)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main()</a:t>
            </a:r>
          </a:p>
        </p:txBody>
      </p:sp>
    </p:spTree>
    <p:extLst>
      <p:ext uri="{BB962C8B-B14F-4D97-AF65-F5344CB8AC3E}">
        <p14:creationId xmlns:p14="http://schemas.microsoft.com/office/powerpoint/2010/main" val="25399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Strategy 4: Use Python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69364"/>
            <a:ext cx="8534400" cy="415679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Python has a built-in function called </a:t>
            </a:r>
            <a:r>
              <a:rPr lang="en-US" altLang="en-US" b="1" dirty="0" smtClean="0">
                <a:latin typeface="Courier New" panose="02070309020205020404" pitchFamily="49" charset="0"/>
              </a:rPr>
              <a:t>max</a:t>
            </a:r>
            <a:r>
              <a:rPr lang="en-US" altLang="en-US" dirty="0" smtClean="0"/>
              <a:t> that returns the largest of its parameters.</a:t>
            </a:r>
          </a:p>
          <a:p>
            <a:pPr eaLnBrk="1" hangingPunct="1"/>
            <a:endParaRPr lang="en-US" altLang="en-US" sz="1600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def main():</a:t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</a:rPr>
              <a:t>    x1, x2, x3 =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eval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(input("Please enter three values: "))</a:t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</a:rPr>
              <a:t>    print("The largest value is", max(x1, x2, x3))</a:t>
            </a:r>
          </a:p>
        </p:txBody>
      </p:sp>
    </p:spTree>
    <p:extLst>
      <p:ext uri="{BB962C8B-B14F-4D97-AF65-F5344CB8AC3E}">
        <p14:creationId xmlns:p14="http://schemas.microsoft.com/office/powerpoint/2010/main" val="15666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Lessons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There is usually more than one way to solve a problem.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 dirty="0" smtClean="0"/>
              <a:t>Don</a:t>
            </a:r>
            <a:r>
              <a:rPr lang="en-US" altLang="en-US" b="1" dirty="0" smtClean="0">
                <a:latin typeface="Times New Roman" panose="02020603050405020304" pitchFamily="18" charset="0"/>
              </a:rPr>
              <a:t>’</a:t>
            </a:r>
            <a:r>
              <a:rPr lang="en-US" altLang="en-US" b="1" dirty="0" smtClean="0"/>
              <a:t>t rush to code the first idea </a:t>
            </a:r>
            <a:r>
              <a:rPr lang="en-US" altLang="en-US" dirty="0" smtClean="0"/>
              <a:t>that pops out of your head. Think about the design and ask if there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a better way to approach the problem.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Your first task is to find a correct algorithm. After that, strive for clarity, simplicity, efficiency, scalability, and elegance.</a:t>
            </a:r>
          </a:p>
        </p:txBody>
      </p:sp>
    </p:spTree>
    <p:extLst>
      <p:ext uri="{BB962C8B-B14F-4D97-AF65-F5344CB8AC3E}">
        <p14:creationId xmlns:p14="http://schemas.microsoft.com/office/powerpoint/2010/main" val="104871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Operators (Review)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graphicFrame>
        <p:nvGraphicFramePr>
          <p:cNvPr id="6" name="Group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3479790"/>
              </p:ext>
            </p:extLst>
          </p:nvPr>
        </p:nvGraphicFramePr>
        <p:xfrm>
          <a:off x="533400" y="2044700"/>
          <a:ext cx="8269288" cy="4114801"/>
        </p:xfrm>
        <a:graphic>
          <a:graphicData uri="http://schemas.openxmlformats.org/drawingml/2006/table">
            <a:tbl>
              <a:tblPr/>
              <a:tblGrid>
                <a:gridCol w="1625600"/>
                <a:gridCol w="2413000"/>
                <a:gridCol w="4230688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Python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Mathematics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6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Lessons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“BE” </a:t>
            </a:r>
            <a:r>
              <a:rPr lang="en-US" altLang="en-US" dirty="0" smtClean="0"/>
              <a:t>the computer.</a:t>
            </a:r>
          </a:p>
          <a:p>
            <a:pPr lvl="1" eaLnBrk="1" hangingPunct="1"/>
            <a:r>
              <a:rPr lang="en-US" altLang="en-US" sz="3200" dirty="0" smtClean="0"/>
              <a:t>One of the best ways to formulate an algorithm is to ask yourself how you would solve the problem.</a:t>
            </a:r>
          </a:p>
          <a:p>
            <a:pPr lvl="1" eaLnBrk="1" hangingPunct="1"/>
            <a:r>
              <a:rPr lang="en-US" altLang="en-US" sz="3200" dirty="0" smtClean="0"/>
              <a:t>This straightforward approach is often simple, clear, and efficient enough.</a:t>
            </a:r>
          </a:p>
        </p:txBody>
      </p:sp>
    </p:spTree>
    <p:extLst>
      <p:ext uri="{BB962C8B-B14F-4D97-AF65-F5344CB8AC3E}">
        <p14:creationId xmlns:p14="http://schemas.microsoft.com/office/powerpoint/2010/main" val="3338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Lessons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Generality is good.</a:t>
            </a:r>
          </a:p>
          <a:p>
            <a:pPr lvl="1" eaLnBrk="1" hangingPunct="1"/>
            <a:r>
              <a:rPr lang="en-US" altLang="en-US" sz="3200" dirty="0" smtClean="0"/>
              <a:t>Considering a more general problem can lead to a better solution for a special case.</a:t>
            </a:r>
          </a:p>
          <a:p>
            <a:pPr lvl="1" eaLnBrk="1" hangingPunct="1"/>
            <a:r>
              <a:rPr lang="en-US" altLang="en-US" sz="3200" dirty="0" smtClean="0"/>
              <a:t>If the max of </a:t>
            </a:r>
            <a:r>
              <a:rPr lang="en-US" altLang="en-US" sz="3200" b="1" i="1" dirty="0" smtClean="0"/>
              <a:t>n</a:t>
            </a:r>
            <a:r>
              <a:rPr lang="en-US" altLang="en-US" sz="3200" dirty="0" smtClean="0"/>
              <a:t> program is just as easy to write as the max of three, write the more general program because it</a:t>
            </a:r>
            <a:r>
              <a:rPr lang="en-US" altLang="en-US" sz="3200" dirty="0" smtClean="0">
                <a:latin typeface="Times New Roman" panose="02020603050405020304" pitchFamily="18" charset="0"/>
              </a:rPr>
              <a:t>’</a:t>
            </a:r>
            <a:r>
              <a:rPr lang="en-US" altLang="en-US" sz="3200" dirty="0" smtClean="0"/>
              <a:t>s more likely to be useful in other situations.</a:t>
            </a:r>
          </a:p>
        </p:txBody>
      </p:sp>
    </p:spTree>
    <p:extLst>
      <p:ext uri="{BB962C8B-B14F-4D97-AF65-F5344CB8AC3E}">
        <p14:creationId xmlns:p14="http://schemas.microsoft.com/office/powerpoint/2010/main" val="248888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Lessons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Don’t reinvent the wheel.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If the problem you’re trying to solve is one that lots of other people have encountered, find out if there</a:t>
            </a:r>
            <a:r>
              <a:rPr lang="en-US" altLang="en-US" dirty="0" smtClean="0">
                <a:latin typeface="Times New Roman" panose="02020603050405020304" pitchFamily="18" charset="0"/>
              </a:rPr>
              <a:t>’</a:t>
            </a:r>
            <a:r>
              <a:rPr lang="en-US" altLang="en-US" dirty="0" smtClean="0"/>
              <a:t>s already a solution for it!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As you learn to program, designing programs from scratch is a great experience!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Truly expert programmers know when to borrow.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LAZINESS!</a:t>
            </a:r>
          </a:p>
        </p:txBody>
      </p:sp>
    </p:spTree>
    <p:extLst>
      <p:ext uri="{BB962C8B-B14F-4D97-AF65-F5344CB8AC3E}">
        <p14:creationId xmlns:p14="http://schemas.microsoft.com/office/powerpoint/2010/main" val="366792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3 is meeting normally this week!</a:t>
            </a:r>
          </a:p>
          <a:p>
            <a:pPr lvl="1"/>
            <a:r>
              <a:rPr lang="en-US" dirty="0" smtClean="0"/>
              <a:t>Make sure you attend your correct section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3 is out</a:t>
            </a:r>
          </a:p>
          <a:p>
            <a:pPr lvl="1"/>
            <a:r>
              <a:rPr lang="en-US" dirty="0" smtClean="0"/>
              <a:t>Due by Thursday (Sept 24th)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Homeworks are on Blackboard</a:t>
            </a:r>
          </a:p>
          <a:p>
            <a:pPr lvl="1"/>
            <a:r>
              <a:rPr lang="en-US" dirty="0" smtClean="0"/>
              <a:t>Weekly Agendas are also on Blackboard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458955" y="2187792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1" y="3220913"/>
            <a:ext cx="636470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Structures: Flowcharts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11" y="2123072"/>
            <a:ext cx="115252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23072"/>
            <a:ext cx="35242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14" y="2123072"/>
            <a:ext cx="28860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1943101" y="1969364"/>
            <a:ext cx="3524250" cy="4386986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305305" y="545316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3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23187</TotalTime>
  <Words>3124</Words>
  <Application>Microsoft Office PowerPoint</Application>
  <PresentationFormat>On-screen Show (4:3)</PresentationFormat>
  <Paragraphs>614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ＭＳ Ｐゴシック</vt:lpstr>
      <vt:lpstr>Arial</vt:lpstr>
      <vt:lpstr>Calibri</vt:lpstr>
      <vt:lpstr>Courier New</vt:lpstr>
      <vt:lpstr>Times New Roman</vt:lpstr>
      <vt:lpstr>Wingdings</vt:lpstr>
      <vt:lpstr>Office Theme</vt:lpstr>
      <vt:lpstr>CMSC201  Computer Science I for Majors  Lecture 06 – Decision Structures</vt:lpstr>
      <vt:lpstr>Last Class We Covered</vt:lpstr>
      <vt:lpstr>Any Questions from Last Time?</vt:lpstr>
      <vt:lpstr>Today’s Objectives</vt:lpstr>
      <vt:lpstr>Simple Decisions</vt:lpstr>
      <vt:lpstr>Conditional Operators (Review)</vt:lpstr>
      <vt:lpstr>Conditional Operators (Review)</vt:lpstr>
      <vt:lpstr>Control Structures (Review)</vt:lpstr>
      <vt:lpstr>Control Structures: Flowcharts</vt:lpstr>
      <vt:lpstr>One-Way Selection Structures</vt:lpstr>
      <vt:lpstr>One-Way Selection Structures</vt:lpstr>
      <vt:lpstr>Temperature Example</vt:lpstr>
      <vt:lpstr>Temperature Example - Modified</vt:lpstr>
      <vt:lpstr>Temperature Example - Modified</vt:lpstr>
      <vt:lpstr>Temperature Example - Modified</vt:lpstr>
      <vt:lpstr>Temperature Example Flowchart</vt:lpstr>
      <vt:lpstr>Temperature Example Code</vt:lpstr>
      <vt:lpstr>“if” Statements</vt:lpstr>
      <vt:lpstr>“if” Statements</vt:lpstr>
      <vt:lpstr>“if” Semantics</vt:lpstr>
      <vt:lpstr>One-Way Decisions</vt:lpstr>
      <vt:lpstr>Practicing Conditions</vt:lpstr>
      <vt:lpstr>What is a Condition?</vt:lpstr>
      <vt:lpstr>Example – Dangerous Dinosaurs</vt:lpstr>
      <vt:lpstr>LIVECODING!!!</vt:lpstr>
      <vt:lpstr>Dinosaurs Example</vt:lpstr>
      <vt:lpstr>Dinosaurs Example - Variables</vt:lpstr>
      <vt:lpstr>Dinosaurs Example - Code</vt:lpstr>
      <vt:lpstr>Dinosaurs Example v2 - Code</vt:lpstr>
      <vt:lpstr>Two-Way Selection Structures</vt:lpstr>
      <vt:lpstr>Two-Way Decisions</vt:lpstr>
      <vt:lpstr>How Python Handles if-else</vt:lpstr>
      <vt:lpstr>Two-Way Code Framework</vt:lpstr>
      <vt:lpstr>Formatting Selection Structures</vt:lpstr>
      <vt:lpstr>Simple Two-Way Example</vt:lpstr>
      <vt:lpstr>Simple Two-Way Example #2</vt:lpstr>
      <vt:lpstr>Multi-Way Selection Structures</vt:lpstr>
      <vt:lpstr>Bigger (and Better) Decision Structures</vt:lpstr>
      <vt:lpstr>Multi-Way Code Framework</vt:lpstr>
      <vt:lpstr>Multi-Way Selection Example</vt:lpstr>
      <vt:lpstr>Multi-Way Selection Solution</vt:lpstr>
      <vt:lpstr>Nested Selection Structures</vt:lpstr>
      <vt:lpstr>Nested Selection Structures</vt:lpstr>
      <vt:lpstr>Nested Selection Structures Code</vt:lpstr>
      <vt:lpstr>Nested Selection Structure Example</vt:lpstr>
      <vt:lpstr>Nested Selection Solution</vt:lpstr>
      <vt:lpstr>Example: Max of Three</vt:lpstr>
      <vt:lpstr>Study in Design: Max of Three</vt:lpstr>
      <vt:lpstr>Max of Three: Code Framework</vt:lpstr>
      <vt:lpstr>Strategy 1: Compare Each to All</vt:lpstr>
      <vt:lpstr>Strategy 1: Sample Code</vt:lpstr>
      <vt:lpstr>Aside: Writing Decisions</vt:lpstr>
      <vt:lpstr>Aside: Writing Decisions</vt:lpstr>
      <vt:lpstr>Writing Decisions: Conditions</vt:lpstr>
      <vt:lpstr>Writing Decisions: Body Statements</vt:lpstr>
      <vt:lpstr>Strategy 1: Compare Each to All</vt:lpstr>
      <vt:lpstr>Strategy 1: Compare Each to All</vt:lpstr>
      <vt:lpstr>Strategy 1: Compare Each to All</vt:lpstr>
      <vt:lpstr>Strategy 2: Decision Tree</vt:lpstr>
      <vt:lpstr>Strategy 2: Decision Tree</vt:lpstr>
      <vt:lpstr>Strategy 2: Decision Tree</vt:lpstr>
      <vt:lpstr>Strategy 2: Decision Tree</vt:lpstr>
      <vt:lpstr>Strategy 3: Sequential Processing</vt:lpstr>
      <vt:lpstr>Strategy 3: Sequential Processing</vt:lpstr>
      <vt:lpstr>Strategy 3: Sequential Processing</vt:lpstr>
      <vt:lpstr>Strategy 3: Sequential Programming</vt:lpstr>
      <vt:lpstr>Strategy 3: Sequential Programming</vt:lpstr>
      <vt:lpstr>Strategy 4: Use Python</vt:lpstr>
      <vt:lpstr>Some Lessons</vt:lpstr>
      <vt:lpstr>Some Lessons</vt:lpstr>
      <vt:lpstr>Some Lessons</vt:lpstr>
      <vt:lpstr>Some Lessons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241</cp:revision>
  <dcterms:created xsi:type="dcterms:W3CDTF">2014-05-05T14:25:42Z</dcterms:created>
  <dcterms:modified xsi:type="dcterms:W3CDTF">2016-07-02T04:26:47Z</dcterms:modified>
</cp:coreProperties>
</file>